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68" r:id="rId2"/>
    <p:sldId id="269" r:id="rId3"/>
    <p:sldId id="299" r:id="rId4"/>
    <p:sldId id="260" r:id="rId5"/>
    <p:sldId id="277" r:id="rId6"/>
    <p:sldId id="278" r:id="rId7"/>
    <p:sldId id="261" r:id="rId8"/>
    <p:sldId id="262" r:id="rId9"/>
    <p:sldId id="279" r:id="rId10"/>
    <p:sldId id="264" r:id="rId11"/>
    <p:sldId id="280" r:id="rId12"/>
    <p:sldId id="263" r:id="rId13"/>
    <p:sldId id="265" r:id="rId14"/>
    <p:sldId id="266" r:id="rId15"/>
    <p:sldId id="275" r:id="rId16"/>
    <p:sldId id="285" r:id="rId17"/>
    <p:sldId id="256" r:id="rId18"/>
    <p:sldId id="257" r:id="rId19"/>
    <p:sldId id="281" r:id="rId20"/>
    <p:sldId id="286" r:id="rId21"/>
    <p:sldId id="288" r:id="rId22"/>
    <p:sldId id="296" r:id="rId23"/>
    <p:sldId id="272" r:id="rId24"/>
    <p:sldId id="287" r:id="rId25"/>
    <p:sldId id="282" r:id="rId26"/>
    <p:sldId id="283" r:id="rId27"/>
    <p:sldId id="273" r:id="rId28"/>
    <p:sldId id="284" r:id="rId29"/>
    <p:sldId id="274" r:id="rId30"/>
    <p:sldId id="290" r:id="rId31"/>
    <p:sldId id="293" r:id="rId32"/>
    <p:sldId id="295" r:id="rId33"/>
    <p:sldId id="294" r:id="rId34"/>
    <p:sldId id="291" r:id="rId35"/>
    <p:sldId id="292" r:id="rId36"/>
    <p:sldId id="289" r:id="rId37"/>
    <p:sldId id="276" r:id="rId38"/>
    <p:sldId id="270" r:id="rId39"/>
    <p:sldId id="298" r:id="rId40"/>
    <p:sldId id="300" r:id="rId41"/>
    <p:sldId id="297"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BE276D-5095-4A42-894A-EDD7E12E8363}" type="datetimeFigureOut">
              <a:rPr lang="el-GR" smtClean="0"/>
              <a:pPr/>
              <a:t>4/10/2016</a:t>
            </a:fld>
            <a:endParaRPr lang="el-G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29D79A-1836-4E6F-9510-89A7E61E4AFA}" type="slidenum">
              <a:rPr lang="el-GR" smtClean="0"/>
              <a:pPr/>
              <a:t>‹#›</a:t>
            </a:fld>
            <a:endParaRPr lang="el-GR"/>
          </a:p>
        </p:txBody>
      </p:sp>
    </p:spTree>
    <p:extLst>
      <p:ext uri="{BB962C8B-B14F-4D97-AF65-F5344CB8AC3E}">
        <p14:creationId xmlns:p14="http://schemas.microsoft.com/office/powerpoint/2010/main" val="25473253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E8409-6801-4B78-A5D3-F7E68486C2C4}" type="datetimeFigureOut">
              <a:rPr lang="el-GR" smtClean="0"/>
              <a:pPr/>
              <a:t>4/10/2016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147E2-341B-4E95-A05A-7137646A50BD}" type="slidenum">
              <a:rPr lang="el-GR" smtClean="0"/>
              <a:pPr/>
              <a:t>‹#›</a:t>
            </a:fld>
            <a:endParaRPr lang="el-GR"/>
          </a:p>
        </p:txBody>
      </p:sp>
    </p:spTree>
    <p:extLst>
      <p:ext uri="{BB962C8B-B14F-4D97-AF65-F5344CB8AC3E}">
        <p14:creationId xmlns:p14="http://schemas.microsoft.com/office/powerpoint/2010/main" val="428154664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A5147E2-341B-4E95-A05A-7137646A50BD}" type="slidenum">
              <a:rPr lang="el-GR" smtClean="0"/>
              <a:pPr/>
              <a:t>2</a:t>
            </a:fld>
            <a:endParaRPr lang="el-GR"/>
          </a:p>
        </p:txBody>
      </p:sp>
      <p:sp>
        <p:nvSpPr>
          <p:cNvPr id="5" name="Θέση υποσέλιδου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366914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υποσέλιδου 3"/>
          <p:cNvSpPr>
            <a:spLocks noGrp="1"/>
          </p:cNvSpPr>
          <p:nvPr>
            <p:ph type="ftr" sz="quarter" idx="10"/>
          </p:nvPr>
        </p:nvSpPr>
        <p:spPr/>
        <p:txBody>
          <a:bodyPr/>
          <a:lstStyle/>
          <a:p>
            <a:endParaRPr lang="el-GR"/>
          </a:p>
        </p:txBody>
      </p:sp>
      <p:sp>
        <p:nvSpPr>
          <p:cNvPr id="5" name="Θέση αριθμού διαφάνειας 4"/>
          <p:cNvSpPr>
            <a:spLocks noGrp="1"/>
          </p:cNvSpPr>
          <p:nvPr>
            <p:ph type="sldNum" sz="quarter" idx="11"/>
          </p:nvPr>
        </p:nvSpPr>
        <p:spPr/>
        <p:txBody>
          <a:bodyPr/>
          <a:lstStyle/>
          <a:p>
            <a:fld id="{DA5147E2-341B-4E95-A05A-7137646A50BD}" type="slidenum">
              <a:rPr lang="el-GR" smtClean="0"/>
              <a:pPr/>
              <a:t>4</a:t>
            </a:fld>
            <a:endParaRPr lang="el-GR"/>
          </a:p>
        </p:txBody>
      </p:sp>
    </p:spTree>
    <p:extLst>
      <p:ext uri="{BB962C8B-B14F-4D97-AF65-F5344CB8AC3E}">
        <p14:creationId xmlns:p14="http://schemas.microsoft.com/office/powerpoint/2010/main" val="153361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ΝΑ ΜΠΕΙ ΥΠΟΣΕΛΙΔΟ ΜΕ ΤΟ ΠΔΕ ΑΤΤΙΚΗΣ</a:t>
            </a:r>
            <a:endParaRPr lang="el-GR" dirty="0"/>
          </a:p>
        </p:txBody>
      </p:sp>
      <p:sp>
        <p:nvSpPr>
          <p:cNvPr id="4" name="Θέση αριθμού διαφάνειας 3"/>
          <p:cNvSpPr>
            <a:spLocks noGrp="1"/>
          </p:cNvSpPr>
          <p:nvPr>
            <p:ph type="sldNum" sz="quarter" idx="10"/>
          </p:nvPr>
        </p:nvSpPr>
        <p:spPr/>
        <p:txBody>
          <a:bodyPr/>
          <a:lstStyle/>
          <a:p>
            <a:fld id="{DA5147E2-341B-4E95-A05A-7137646A50BD}" type="slidenum">
              <a:rPr lang="el-GR" smtClean="0"/>
              <a:pPr/>
              <a:t>29</a:t>
            </a:fld>
            <a:endParaRPr lang="el-GR"/>
          </a:p>
        </p:txBody>
      </p:sp>
      <p:sp>
        <p:nvSpPr>
          <p:cNvPr id="5" name="Θέση υποσέλιδου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1123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υποσέλιδου 3"/>
          <p:cNvSpPr>
            <a:spLocks noGrp="1"/>
          </p:cNvSpPr>
          <p:nvPr>
            <p:ph type="ftr" sz="quarter" idx="10"/>
          </p:nvPr>
        </p:nvSpPr>
        <p:spPr/>
        <p:txBody>
          <a:bodyPr/>
          <a:lstStyle/>
          <a:p>
            <a:endParaRPr lang="el-GR"/>
          </a:p>
        </p:txBody>
      </p:sp>
      <p:sp>
        <p:nvSpPr>
          <p:cNvPr id="5" name="Θέση αριθμού διαφάνειας 4"/>
          <p:cNvSpPr>
            <a:spLocks noGrp="1"/>
          </p:cNvSpPr>
          <p:nvPr>
            <p:ph type="sldNum" sz="quarter" idx="11"/>
          </p:nvPr>
        </p:nvSpPr>
        <p:spPr/>
        <p:txBody>
          <a:bodyPr/>
          <a:lstStyle/>
          <a:p>
            <a:fld id="{DA5147E2-341B-4E95-A05A-7137646A50BD}" type="slidenum">
              <a:rPr lang="el-GR" smtClean="0"/>
              <a:pPr/>
              <a:t>32</a:t>
            </a:fld>
            <a:endParaRPr lang="el-GR"/>
          </a:p>
        </p:txBody>
      </p:sp>
    </p:spTree>
    <p:extLst>
      <p:ext uri="{BB962C8B-B14F-4D97-AF65-F5344CB8AC3E}">
        <p14:creationId xmlns:p14="http://schemas.microsoft.com/office/powerpoint/2010/main" val="407626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5803DD4-503F-44BF-BE22-803A3693D44C}" type="datetime1">
              <a:rPr lang="el-GR" smtClean="0"/>
              <a:pPr/>
              <a:t>4/10/2016</a:t>
            </a:fld>
            <a:endParaRPr lang="el-GR"/>
          </a:p>
        </p:txBody>
      </p:sp>
      <p:sp>
        <p:nvSpPr>
          <p:cNvPr id="5" name="Θέση υποσέλιδου 4"/>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275099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D393C2A-6B50-4E1A-94BF-19FF8BDDAD9C}" type="datetime1">
              <a:rPr lang="el-GR" smtClean="0"/>
              <a:pPr/>
              <a:t>4/10/2016</a:t>
            </a:fld>
            <a:endParaRPr lang="el-GR"/>
          </a:p>
        </p:txBody>
      </p:sp>
      <p:sp>
        <p:nvSpPr>
          <p:cNvPr id="5" name="Θέση υποσέλιδου 4"/>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184998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64D6D76-D3C0-4150-BD1C-21DCCD0CE1F2}" type="datetime1">
              <a:rPr lang="el-GR" smtClean="0"/>
              <a:pPr/>
              <a:t>4/10/2016</a:t>
            </a:fld>
            <a:endParaRPr lang="el-GR"/>
          </a:p>
        </p:txBody>
      </p:sp>
      <p:sp>
        <p:nvSpPr>
          <p:cNvPr id="5" name="Θέση υποσέλιδου 4"/>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145202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89A525F-94AA-47F9-8D6A-31D5AD63BFBE}" type="datetime1">
              <a:rPr lang="el-GR" smtClean="0"/>
              <a:pPr/>
              <a:t>4/10/2016</a:t>
            </a:fld>
            <a:endParaRPr lang="el-GR"/>
          </a:p>
        </p:txBody>
      </p:sp>
      <p:sp>
        <p:nvSpPr>
          <p:cNvPr id="5" name="Θέση υποσέλιδου 4"/>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88555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2BB02470-CC32-49D2-B8B7-8F81E3AE03BF}" type="datetime1">
              <a:rPr lang="el-GR" smtClean="0"/>
              <a:pPr/>
              <a:t>4/10/2016</a:t>
            </a:fld>
            <a:endParaRPr lang="el-GR"/>
          </a:p>
        </p:txBody>
      </p:sp>
      <p:sp>
        <p:nvSpPr>
          <p:cNvPr id="5" name="Θέση υποσέλιδου 4"/>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28546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26D11D8F-3EB3-47A2-9DAD-E654ACE0EBCD}" type="datetime1">
              <a:rPr lang="el-GR" smtClean="0"/>
              <a:pPr/>
              <a:t>4/10/2016</a:t>
            </a:fld>
            <a:endParaRPr lang="el-GR"/>
          </a:p>
        </p:txBody>
      </p:sp>
      <p:sp>
        <p:nvSpPr>
          <p:cNvPr id="6" name="Θέση υποσέλιδου 5"/>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7" name="Θέση αριθμού διαφάνειας 6"/>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356666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6285436-036C-47C7-AA3D-4D09AA4C8F3D}" type="datetime1">
              <a:rPr lang="el-GR" smtClean="0"/>
              <a:pPr/>
              <a:t>4/10/2016</a:t>
            </a:fld>
            <a:endParaRPr lang="el-GR"/>
          </a:p>
        </p:txBody>
      </p:sp>
      <p:sp>
        <p:nvSpPr>
          <p:cNvPr id="8" name="Θέση υποσέλιδου 7"/>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9" name="Θέση αριθμού διαφάνειας 8"/>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1902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28362A8-7425-4EF4-B22F-EE5FBACBDDC4}" type="datetime1">
              <a:rPr lang="el-GR" smtClean="0"/>
              <a:pPr/>
              <a:t>4/10/2016</a:t>
            </a:fld>
            <a:endParaRPr lang="el-GR"/>
          </a:p>
        </p:txBody>
      </p:sp>
      <p:sp>
        <p:nvSpPr>
          <p:cNvPr id="4" name="Θέση υποσέλιδου 3"/>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356414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7FBEE0B-1AD6-433F-B808-AAD086A72BE1}" type="datetime1">
              <a:rPr lang="el-GR" smtClean="0"/>
              <a:pPr/>
              <a:t>4/10/2016</a:t>
            </a:fld>
            <a:endParaRPr lang="el-GR"/>
          </a:p>
        </p:txBody>
      </p:sp>
      <p:sp>
        <p:nvSpPr>
          <p:cNvPr id="3" name="Θέση υποσέλιδου 2"/>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4" name="Θέση αριθμού διαφάνειας 3"/>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109619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93264A3-8EC6-43DE-A21C-88D2D85F1D47}" type="datetime1">
              <a:rPr lang="el-GR" smtClean="0"/>
              <a:pPr/>
              <a:t>4/10/2016</a:t>
            </a:fld>
            <a:endParaRPr lang="el-GR"/>
          </a:p>
        </p:txBody>
      </p:sp>
      <p:sp>
        <p:nvSpPr>
          <p:cNvPr id="6" name="Θέση υποσέλιδου 5"/>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7" name="Θέση αριθμού διαφάνειας 6"/>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217149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BECC528-227D-4CDF-9C30-EDE3C1B7A92D}" type="datetime1">
              <a:rPr lang="el-GR" smtClean="0"/>
              <a:pPr/>
              <a:t>4/10/2016</a:t>
            </a:fld>
            <a:endParaRPr lang="el-GR"/>
          </a:p>
        </p:txBody>
      </p:sp>
      <p:sp>
        <p:nvSpPr>
          <p:cNvPr id="6" name="Θέση υποσέλιδου 5"/>
          <p:cNvSpPr>
            <a:spLocks noGrp="1"/>
          </p:cNvSpPr>
          <p:nvPr>
            <p:ph type="ftr" sz="quarter" idx="11"/>
          </p:nvPr>
        </p:nvSpPr>
        <p:spPr/>
        <p:txBody>
          <a:bodyPr/>
          <a:lstStyle/>
          <a:p>
            <a:r>
              <a:rPr lang="el-GR" smtClean="0"/>
              <a:t>Περιφερειακή Διεύθυνση Πρωτοβάθμιας και Δευτεροβάθμιας Εκπαίδευσης Αττικής </a:t>
            </a:r>
            <a:endParaRPr lang="el-GR"/>
          </a:p>
        </p:txBody>
      </p:sp>
      <p:sp>
        <p:nvSpPr>
          <p:cNvPr id="7" name="Θέση αριθμού διαφάνειας 6"/>
          <p:cNvSpPr>
            <a:spLocks noGrp="1"/>
          </p:cNvSpPr>
          <p:nvPr>
            <p:ph type="sldNum" sz="quarter" idx="12"/>
          </p:nvPr>
        </p:nvSpPr>
        <p:spPr/>
        <p:txBody>
          <a:bodyPr/>
          <a:lstStyle/>
          <a:p>
            <a:fld id="{5B7B113F-4432-499E-A10F-6AB311CC8C49}" type="slidenum">
              <a:rPr lang="el-GR" smtClean="0"/>
              <a:pPr/>
              <a:t>‹#›</a:t>
            </a:fld>
            <a:endParaRPr lang="el-GR"/>
          </a:p>
        </p:txBody>
      </p:sp>
    </p:spTree>
    <p:extLst>
      <p:ext uri="{BB962C8B-B14F-4D97-AF65-F5344CB8AC3E}">
        <p14:creationId xmlns:p14="http://schemas.microsoft.com/office/powerpoint/2010/main" val="138474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8D6CD-4513-46BD-8220-2E107DCFD4EA}" type="datetime1">
              <a:rPr lang="el-GR" smtClean="0"/>
              <a:pPr/>
              <a:t>4/10/2016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Περιφερειακή Διεύθυνση Πρωτοβάθμιας και Δευτεροβάθμιας Εκπαίδευσης Αττικής </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B113F-4432-499E-A10F-6AB311CC8C49}" type="slidenum">
              <a:rPr lang="el-GR" smtClean="0"/>
              <a:pPr/>
              <a:t>‹#›</a:t>
            </a:fld>
            <a:endParaRPr lang="el-GR"/>
          </a:p>
        </p:txBody>
      </p:sp>
    </p:spTree>
    <p:extLst>
      <p:ext uri="{BB962C8B-B14F-4D97-AF65-F5344CB8AC3E}">
        <p14:creationId xmlns:p14="http://schemas.microsoft.com/office/powerpoint/2010/main" val="66178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714356"/>
            <a:ext cx="8177562" cy="1428759"/>
          </a:xfrm>
        </p:spPr>
        <p:txBody>
          <a:bodyPr>
            <a:noAutofit/>
          </a:bodyPr>
          <a:lstStyle/>
          <a:p>
            <a:r>
              <a:rPr lang="el-GR" sz="2800" b="1" dirty="0" smtClean="0">
                <a:solidFill>
                  <a:schemeClr val="accent2">
                    <a:lumMod val="75000"/>
                  </a:schemeClr>
                </a:solidFill>
              </a:rPr>
              <a:t>ΠΕΡΙΦΕΡΕΙΑΚΗ ΔΙΕΥΘΥΝΣΗ </a:t>
            </a:r>
            <a:br>
              <a:rPr lang="el-GR" sz="2800" b="1" dirty="0" smtClean="0">
                <a:solidFill>
                  <a:schemeClr val="accent2">
                    <a:lumMod val="75000"/>
                  </a:schemeClr>
                </a:solidFill>
              </a:rPr>
            </a:br>
            <a:r>
              <a:rPr lang="el-GR" sz="2800" b="1" dirty="0" smtClean="0">
                <a:solidFill>
                  <a:schemeClr val="accent2">
                    <a:lumMod val="75000"/>
                  </a:schemeClr>
                </a:solidFill>
              </a:rPr>
              <a:t>ΠΡΩΤΟΒΑΘΜΙΑΣ &amp; ΔΕΥΤΕΡΟΒΑΘΜΙΑΣ ΕΚΠΑΙΔΕΥΣΗΣ ΑΤΤΙΚΗΣ</a:t>
            </a:r>
            <a:endParaRPr lang="el-GR" sz="2800" dirty="0">
              <a:solidFill>
                <a:schemeClr val="accent2">
                  <a:lumMod val="75000"/>
                </a:schemeClr>
              </a:solidFill>
            </a:endParaRPr>
          </a:p>
        </p:txBody>
      </p:sp>
      <p:sp>
        <p:nvSpPr>
          <p:cNvPr id="3" name="2 - Υπότιτλος"/>
          <p:cNvSpPr>
            <a:spLocks noGrp="1"/>
          </p:cNvSpPr>
          <p:nvPr>
            <p:ph type="subTitle" idx="1"/>
          </p:nvPr>
        </p:nvSpPr>
        <p:spPr>
          <a:xfrm>
            <a:off x="683568" y="2285992"/>
            <a:ext cx="7992888" cy="4095336"/>
          </a:xfrm>
        </p:spPr>
        <p:txBody>
          <a:bodyPr>
            <a:normAutofit fontScale="77500" lnSpcReduction="20000"/>
          </a:bodyPr>
          <a:lstStyle/>
          <a:p>
            <a:endParaRPr lang="el-GR" b="1" dirty="0" smtClean="0">
              <a:solidFill>
                <a:schemeClr val="tx1">
                  <a:lumMod val="85000"/>
                  <a:lumOff val="15000"/>
                </a:schemeClr>
              </a:solidFill>
            </a:endParaRPr>
          </a:p>
          <a:p>
            <a:r>
              <a:rPr lang="el-GR" sz="3400" b="1" dirty="0" smtClean="0">
                <a:solidFill>
                  <a:schemeClr val="tx1">
                    <a:lumMod val="85000"/>
                    <a:lumOff val="15000"/>
                  </a:schemeClr>
                </a:solidFill>
              </a:rPr>
              <a:t>Ενημερωτική – Επιμορφωτική Συνάντηση</a:t>
            </a:r>
          </a:p>
          <a:p>
            <a:pPr algn="just"/>
            <a:endParaRPr lang="el-GR" sz="3400" b="1" dirty="0" smtClean="0">
              <a:solidFill>
                <a:schemeClr val="accent3">
                  <a:lumMod val="50000"/>
                </a:schemeClr>
              </a:solidFill>
            </a:endParaRPr>
          </a:p>
          <a:p>
            <a:pPr algn="just"/>
            <a:r>
              <a:rPr lang="el-GR" sz="3400" b="1" dirty="0" smtClean="0">
                <a:solidFill>
                  <a:schemeClr val="accent3">
                    <a:lumMod val="50000"/>
                  </a:schemeClr>
                </a:solidFill>
              </a:rPr>
              <a:t>Θέμα: Διοικητικές ενέργειες για την ομαλή ένταξη στο εκπαιδευτικό σύστημα των παιδιών των προσφύγων σχολικής ηλικίας, καθώς και για τη δημιουργία δικτύου συνεργασίας μεταξύ των σχολείων και των αρμοδίων φορέων</a:t>
            </a:r>
          </a:p>
          <a:p>
            <a:pPr algn="just"/>
            <a:r>
              <a:rPr lang="el-GR" sz="3400" b="1" dirty="0">
                <a:solidFill>
                  <a:schemeClr val="accent3">
                    <a:lumMod val="50000"/>
                  </a:schemeClr>
                </a:solidFill>
              </a:rPr>
              <a:t>	</a:t>
            </a:r>
            <a:r>
              <a:rPr lang="el-GR" sz="3400" b="1" dirty="0" smtClean="0">
                <a:solidFill>
                  <a:schemeClr val="accent3">
                    <a:lumMod val="50000"/>
                  </a:schemeClr>
                </a:solidFill>
              </a:rPr>
              <a:t>				</a:t>
            </a:r>
          </a:p>
          <a:p>
            <a:pPr algn="just"/>
            <a:r>
              <a:rPr lang="el-GR" sz="3400" b="1" dirty="0">
                <a:solidFill>
                  <a:schemeClr val="accent3">
                    <a:lumMod val="50000"/>
                  </a:schemeClr>
                </a:solidFill>
              </a:rPr>
              <a:t>	</a:t>
            </a:r>
            <a:r>
              <a:rPr lang="el-GR" sz="3400" b="1" dirty="0" smtClean="0">
                <a:solidFill>
                  <a:schemeClr val="accent3">
                    <a:lumMod val="50000"/>
                  </a:schemeClr>
                </a:solidFill>
              </a:rPr>
              <a:t>				</a:t>
            </a:r>
            <a:r>
              <a:rPr lang="el-GR" sz="3400" b="1" dirty="0" smtClean="0">
                <a:solidFill>
                  <a:schemeClr val="tx1">
                    <a:lumMod val="85000"/>
                    <a:lumOff val="15000"/>
                  </a:schemeClr>
                </a:solidFill>
              </a:rPr>
              <a:t>Αθήνα</a:t>
            </a:r>
            <a:r>
              <a:rPr lang="el-GR" sz="3400" b="1" dirty="0">
                <a:solidFill>
                  <a:schemeClr val="tx1">
                    <a:lumMod val="85000"/>
                    <a:lumOff val="15000"/>
                  </a:schemeClr>
                </a:solidFill>
              </a:rPr>
              <a:t>, 25-8-2016</a:t>
            </a:r>
          </a:p>
          <a:p>
            <a:pPr algn="just"/>
            <a:r>
              <a:rPr lang="el-GR" sz="3400" b="1" dirty="0" smtClean="0">
                <a:solidFill>
                  <a:schemeClr val="accent3">
                    <a:lumMod val="50000"/>
                  </a:schemeClr>
                </a:solidFill>
              </a:rPr>
              <a:t>	</a:t>
            </a:r>
            <a:endParaRPr lang="el-GR" sz="34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14290"/>
            <a:ext cx="8329642" cy="5911873"/>
          </a:xfrm>
        </p:spPr>
        <p:txBody>
          <a:bodyPr>
            <a:normAutofit/>
          </a:bodyPr>
          <a:lstStyle/>
          <a:p>
            <a:pPr>
              <a:lnSpc>
                <a:spcPct val="120000"/>
              </a:lnSpc>
            </a:pPr>
            <a:r>
              <a:rPr lang="el-GR" sz="3000" dirty="0"/>
              <a:t>δ. Καθιστούν ανοιχτές και προσιτές σε κάθε παιδί τη σχολική και την επαγγελματική ενημέρωση και τον προσανατολισμό</a:t>
            </a:r>
            <a:r>
              <a:rPr lang="el-GR" sz="3000" dirty="0" smtClean="0"/>
              <a:t>.</a:t>
            </a:r>
            <a:endParaRPr lang="en-US" sz="3000" dirty="0" smtClean="0"/>
          </a:p>
          <a:p>
            <a:pPr>
              <a:lnSpc>
                <a:spcPct val="120000"/>
              </a:lnSpc>
            </a:pPr>
            <a:r>
              <a:rPr lang="el-GR" sz="3000" dirty="0" smtClean="0"/>
              <a:t>ε</a:t>
            </a:r>
            <a:r>
              <a:rPr lang="el-GR" sz="3000" dirty="0"/>
              <a:t>. Παίρνουν μέτρα για να ενθαρρύνουν την τακτική σχολική φοίτηση και τη μείωση του ποσοστού εγκατάλειψης των σχολικών σπουδών</a:t>
            </a:r>
            <a:r>
              <a:rPr lang="el-GR" sz="3000" dirty="0" smtClean="0"/>
              <a:t>.</a:t>
            </a:r>
            <a:endParaRPr lang="en-US" sz="3000" dirty="0" smtClean="0"/>
          </a:p>
        </p:txBody>
      </p:sp>
      <p:sp>
        <p:nvSpPr>
          <p:cNvPr id="4" name="Θέση υποσέλιδου 3"/>
          <p:cNvSpPr txBox="1">
            <a:spLocks/>
          </p:cNvSpPr>
          <p:nvPr/>
        </p:nvSpPr>
        <p:spPr>
          <a:xfrm>
            <a:off x="1331640" y="6356350"/>
            <a:ext cx="648072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b="1" smtClean="0">
                <a:solidFill>
                  <a:prstClr val="black">
                    <a:lumMod val="75000"/>
                    <a:lumOff val="25000"/>
                  </a:prstClr>
                </a:solidFill>
              </a:rPr>
              <a:t>Περιφερειακή Διεύθυνση Πρωτοβάθμιας και Δευτεροβάθμιας Εκπαίδευσης Αττικής</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10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260648"/>
            <a:ext cx="8291264" cy="5865515"/>
          </a:xfrm>
        </p:spPr>
        <p:txBody>
          <a:bodyPr>
            <a:normAutofit/>
          </a:bodyPr>
          <a:lstStyle/>
          <a:p>
            <a:pPr lvl="0" algn="just">
              <a:lnSpc>
                <a:spcPct val="120000"/>
              </a:lnSpc>
            </a:pPr>
            <a:r>
              <a:rPr lang="el-GR" sz="3000" dirty="0">
                <a:solidFill>
                  <a:prstClr val="black"/>
                </a:solidFill>
              </a:rPr>
              <a:t>3</a:t>
            </a:r>
            <a:r>
              <a:rPr lang="el-GR" sz="3000" dirty="0" smtClean="0">
                <a:solidFill>
                  <a:prstClr val="black"/>
                </a:solidFill>
              </a:rPr>
              <a:t>. Τα </a:t>
            </a:r>
            <a:r>
              <a:rPr lang="el-GR" sz="3000" dirty="0">
                <a:solidFill>
                  <a:prstClr val="black"/>
                </a:solidFill>
              </a:rPr>
              <a:t>Συμβαλλόμενα Κράτη προάγουν και ενθαρρύνουν τη διεθνή συνεργασία στον τομέα της παιδείας, με σκοπό να συμβάλλουν κυρίως στην εξάλειψη της άγνοιας και του αναλφαβητισμού στον κόσμο και να διευκολύνουν την πρόσβαση στις επιστημονικές και τεχνικές γνώσεις και στις σύγχρονες εκπαιδευτικές μεθόδους. Για το σκοπό αυτόν, λαμβάνονται ιδιαίτερα υπόψη οι ανάγκες των υπό ανάπτυξη χωρών.</a:t>
            </a: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11</a:t>
            </a:fld>
            <a:endParaRPr lang="el-GR"/>
          </a:p>
        </p:txBody>
      </p:sp>
    </p:spTree>
    <p:extLst>
      <p:ext uri="{BB962C8B-B14F-4D97-AF65-F5344CB8AC3E}">
        <p14:creationId xmlns:p14="http://schemas.microsoft.com/office/powerpoint/2010/main" val="14549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500042"/>
            <a:ext cx="8429684" cy="6072230"/>
          </a:xfrm>
        </p:spPr>
        <p:txBody>
          <a:bodyPr>
            <a:normAutofit fontScale="92500" lnSpcReduction="10000"/>
          </a:bodyPr>
          <a:lstStyle/>
          <a:p>
            <a:pPr>
              <a:lnSpc>
                <a:spcPct val="150000"/>
              </a:lnSpc>
              <a:buNone/>
            </a:pPr>
            <a:r>
              <a:rPr lang="el-GR" sz="3000" b="1" dirty="0" smtClean="0"/>
              <a:t>Άρθρο 29</a:t>
            </a:r>
          </a:p>
          <a:p>
            <a:pPr>
              <a:lnSpc>
                <a:spcPct val="130000"/>
              </a:lnSpc>
            </a:pPr>
            <a:r>
              <a:rPr lang="el-GR" sz="3000" dirty="0" smtClean="0"/>
              <a:t>1. Τα Συμβαλλόμενα Κράτη συμφωνούν ότι η εκπαίδευση του παιδιού πρέπει να αποσκοπεί:</a:t>
            </a:r>
            <a:br>
              <a:rPr lang="el-GR" sz="3000" dirty="0" smtClean="0"/>
            </a:br>
            <a:r>
              <a:rPr lang="el-GR" sz="3000" dirty="0" smtClean="0"/>
              <a:t>α. Στην ανάπτυξη της προσωπικότητας του παιδιού και στην πληρέστερη δυνατή ανάπτυξη των χαρισμάτων του και των σωματικών και πνευματικών ικανοτήτων του.</a:t>
            </a:r>
            <a:br>
              <a:rPr lang="el-GR" sz="3000" dirty="0" smtClean="0"/>
            </a:br>
            <a:r>
              <a:rPr lang="el-GR" sz="4600" dirty="0" smtClean="0"/>
              <a:t/>
            </a:r>
            <a:br>
              <a:rPr lang="el-GR" sz="4600" dirty="0" smtClean="0"/>
            </a:br>
            <a:r>
              <a:rPr lang="el-GR" dirty="0" smtClean="0"/>
              <a:t/>
            </a:r>
            <a:br>
              <a:rPr lang="el-GR" dirty="0" smtClean="0"/>
            </a:br>
            <a:endParaRPr lang="el-GR" dirty="0"/>
          </a:p>
        </p:txBody>
      </p:sp>
      <p:sp>
        <p:nvSpPr>
          <p:cNvPr id="4"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12</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85728"/>
            <a:ext cx="8329642" cy="6143668"/>
          </a:xfrm>
        </p:spPr>
        <p:txBody>
          <a:bodyPr>
            <a:noAutofit/>
          </a:bodyPr>
          <a:lstStyle/>
          <a:p>
            <a:pPr>
              <a:lnSpc>
                <a:spcPct val="120000"/>
              </a:lnSpc>
            </a:pPr>
            <a:r>
              <a:rPr lang="el-GR" sz="2800" dirty="0"/>
              <a:t>β. Στην ανάπτυξη του σεβασμού για τα δικαιώματα του ανθρώπου και τις θεμελιώδεις ελευθερίες και για τις αρχές που καθιερώνονται στο Χάρτη των Ηνωμένων Εθνών</a:t>
            </a:r>
            <a:r>
              <a:rPr lang="el-GR" sz="2800" dirty="0" smtClean="0"/>
              <a:t>.</a:t>
            </a:r>
            <a:r>
              <a:rPr lang="en-US" sz="2800" dirty="0" smtClean="0"/>
              <a:t>  </a:t>
            </a:r>
            <a:endParaRPr lang="el-GR" sz="2800" dirty="0" smtClean="0"/>
          </a:p>
          <a:p>
            <a:pPr>
              <a:lnSpc>
                <a:spcPct val="120000"/>
              </a:lnSpc>
            </a:pPr>
            <a:r>
              <a:rPr lang="el-GR" sz="2800" dirty="0" smtClean="0"/>
              <a:t>γ</a:t>
            </a:r>
            <a:r>
              <a:rPr lang="el-GR" sz="2800" dirty="0"/>
              <a:t>. Στην ανάπτυξη του σεβασμού για τους γονείς του παιδιού, την ταυτότητά του, τη γλώσσα του και τις πολιτιστικές του αξίες, καθώς και του σεβασμού του για τις εθνικές αξίες της χώρας στην οποία ζει, της χώρας από την οποία μπορεί να κατάγεται και για τους πολιτισμούς που διαφέρουν από το δικό του.</a:t>
            </a:r>
            <a:endParaRPr lang="el-GR" sz="2800" dirty="0" smtClean="0"/>
          </a:p>
        </p:txBody>
      </p:sp>
      <p:sp>
        <p:nvSpPr>
          <p:cNvPr id="4"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13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274638"/>
            <a:ext cx="8043890" cy="868346"/>
          </a:xfrm>
        </p:spPr>
        <p:txBody>
          <a:bodyPr>
            <a:normAutofit fontScale="90000"/>
          </a:bodyPr>
          <a:lstStyle/>
          <a:p>
            <a:r>
              <a:rPr lang="el-GR" sz="2700" dirty="0" smtClean="0"/>
              <a:t/>
            </a:r>
            <a:br>
              <a:rPr lang="el-GR" sz="2700"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357158" y="428604"/>
            <a:ext cx="8329642" cy="6072230"/>
          </a:xfrm>
          <a:gradFill>
            <a:gsLst>
              <a:gs pos="0">
                <a:srgbClr val="8488C4"/>
              </a:gs>
              <a:gs pos="53000">
                <a:srgbClr val="D4DEFF"/>
              </a:gs>
              <a:gs pos="83000">
                <a:srgbClr val="D4DEFF"/>
              </a:gs>
              <a:gs pos="100000">
                <a:srgbClr val="96AB94"/>
              </a:gs>
            </a:gsLst>
            <a:lin ang="5400000" scaled="0"/>
          </a:gradFill>
        </p:spPr>
        <p:txBody>
          <a:bodyPr>
            <a:normAutofit lnSpcReduction="10000"/>
          </a:bodyPr>
          <a:lstStyle/>
          <a:p>
            <a:pPr>
              <a:lnSpc>
                <a:spcPct val="150000"/>
              </a:lnSpc>
            </a:pPr>
            <a:r>
              <a:rPr lang="el-GR" sz="2400" b="1" dirty="0"/>
              <a:t>Ν. 4251/2014: </a:t>
            </a:r>
            <a:r>
              <a:rPr lang="el-GR" sz="2400" i="1" dirty="0" smtClean="0">
                <a:latin typeface="Times New Roman"/>
                <a:ea typeface="Times New Roman"/>
              </a:rPr>
              <a:t>Κώδικας </a:t>
            </a:r>
            <a:r>
              <a:rPr lang="el-GR" sz="2400" i="1" dirty="0">
                <a:latin typeface="Times New Roman"/>
                <a:ea typeface="Times New Roman"/>
              </a:rPr>
              <a:t>Μετανάστευσης και Κοινωνικής </a:t>
            </a:r>
            <a:r>
              <a:rPr lang="el-GR" sz="2400" i="1" dirty="0" err="1">
                <a:latin typeface="Times New Roman"/>
                <a:ea typeface="Times New Roman"/>
              </a:rPr>
              <a:t>Ενταξης</a:t>
            </a:r>
            <a:r>
              <a:rPr lang="el-GR" sz="2400" i="1" dirty="0">
                <a:latin typeface="Times New Roman"/>
                <a:ea typeface="Times New Roman"/>
              </a:rPr>
              <a:t> και λοιπές διατάξεις. </a:t>
            </a:r>
            <a:endParaRPr lang="el-GR" sz="2400" i="1" dirty="0" smtClean="0">
              <a:latin typeface="Times New Roman"/>
              <a:ea typeface="Times New Roman"/>
            </a:endParaRPr>
          </a:p>
          <a:p>
            <a:pPr>
              <a:lnSpc>
                <a:spcPct val="150000"/>
              </a:lnSpc>
            </a:pPr>
            <a:r>
              <a:rPr lang="el-GR" sz="2400" b="1" dirty="0" smtClean="0"/>
              <a:t>Άρθρο 21, </a:t>
            </a:r>
            <a:r>
              <a:rPr lang="el-GR" sz="2400" b="1" i="1" dirty="0" smtClean="0"/>
              <a:t>Κοινά </a:t>
            </a:r>
            <a:r>
              <a:rPr lang="el-GR" sz="2400" b="1" i="1" dirty="0"/>
              <a:t>δικαιώματα πολιτών τρίτων χωρών  </a:t>
            </a:r>
          </a:p>
          <a:p>
            <a:pPr>
              <a:lnSpc>
                <a:spcPct val="150000"/>
              </a:lnSpc>
            </a:pPr>
            <a:r>
              <a:rPr lang="el-GR" sz="2400" b="1" dirty="0" smtClean="0"/>
              <a:t>Αναφέρει σχετικά </a:t>
            </a:r>
            <a:r>
              <a:rPr lang="el-GR" sz="2400" b="1" dirty="0"/>
              <a:t>με την εγγραφή στα δημόσια σχολεία μαθητών με ελλιπή </a:t>
            </a:r>
            <a:r>
              <a:rPr lang="el-GR" sz="2400" b="1" dirty="0" smtClean="0"/>
              <a:t>δικαιολογητικά: </a:t>
            </a:r>
          </a:p>
          <a:p>
            <a:pPr>
              <a:lnSpc>
                <a:spcPct val="150000"/>
              </a:lnSpc>
            </a:pPr>
            <a:r>
              <a:rPr lang="el-GR" sz="2400" b="1" dirty="0" smtClean="0"/>
              <a:t>Παρ. 7: </a:t>
            </a:r>
            <a:r>
              <a:rPr lang="el-GR" sz="2400" i="1" dirty="0" smtClean="0"/>
              <a:t>«Ανήλικοι πολίτες τρίτων χωρών, που διαμένουν στην ελληνική επικράτεια, </a:t>
            </a:r>
            <a:r>
              <a:rPr lang="el-GR" sz="2400" i="1" u="sng" dirty="0" smtClean="0"/>
              <a:t>υπάγονται στην υποχρεωτική σχολική φοίτηση, όπως και οι ημεδαποί. </a:t>
            </a:r>
            <a:r>
              <a:rPr lang="el-GR" sz="2400" i="1" dirty="0" smtClean="0"/>
              <a:t>Οι ανήλικοι πολίτες τρίτων χωρών, που φοιτούν σε όλες τις βαθμίδες της εκπαίδευσης, έχουν, χωρίς περιορισμούς, πρόσβαση στις δραστηριότητες της σχολικής ή εκπαιδευτικής κοινότητας.  </a:t>
            </a: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14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620688"/>
            <a:ext cx="8219256" cy="5505475"/>
          </a:xfrm>
        </p:spPr>
        <p:txBody>
          <a:bodyPr>
            <a:normAutofit/>
          </a:bodyPr>
          <a:lstStyle/>
          <a:p>
            <a:pPr>
              <a:lnSpc>
                <a:spcPct val="130000"/>
              </a:lnSpc>
            </a:pPr>
            <a:r>
              <a:rPr lang="el-GR" sz="3000" b="1" dirty="0"/>
              <a:t>Παρ. 8</a:t>
            </a:r>
            <a:r>
              <a:rPr lang="el-GR" sz="3000" i="1" dirty="0"/>
              <a:t>: «Για την εγγραφή ανήλικων πολιτών τρίτων χωρών στα ελληνικά σχολεία, όλων των βαθμίδων, απαιτούνται τα αντίστοιχα με τα προβλεπόμενα για τους ημεδαπούς δικαιολογητικά. </a:t>
            </a:r>
            <a:r>
              <a:rPr lang="el-GR" sz="3000" i="1" dirty="0" smtClean="0">
                <a:solidFill>
                  <a:srgbClr val="FF0000"/>
                </a:solidFill>
              </a:rPr>
              <a:t>Κατ</a:t>
            </a:r>
            <a:r>
              <a:rPr lang="en-US" sz="3000" i="1" dirty="0" smtClean="0">
                <a:solidFill>
                  <a:srgbClr val="FF0000"/>
                </a:solidFill>
              </a:rPr>
              <a:t>’</a:t>
            </a:r>
            <a:r>
              <a:rPr lang="el-GR" sz="3000" i="1" dirty="0" smtClean="0">
                <a:solidFill>
                  <a:srgbClr val="FF0000"/>
                </a:solidFill>
              </a:rPr>
              <a:t> </a:t>
            </a:r>
            <a:r>
              <a:rPr lang="el-GR" sz="3000" i="1" dirty="0">
                <a:solidFill>
                  <a:srgbClr val="FF0000"/>
                </a:solidFill>
              </a:rPr>
              <a:t>εξαίρεση, με ελλιπή δικαιολογητικά </a:t>
            </a:r>
            <a:r>
              <a:rPr lang="el-GR" sz="3000" b="1" i="1" dirty="0">
                <a:solidFill>
                  <a:srgbClr val="FF0000"/>
                </a:solidFill>
              </a:rPr>
              <a:t>μπορεί να εγγράφονται στα δημόσια σχολεία και τέκνα πολιτών τρίτων χωρών, εφόσον:</a:t>
            </a:r>
            <a:r>
              <a:rPr lang="el-GR" sz="2400" b="1" i="1" dirty="0">
                <a:solidFill>
                  <a:srgbClr val="FF0000"/>
                </a:solidFill>
              </a:rPr>
              <a:t> </a:t>
            </a: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2" name="Θέση αριθμού διαφάνειας 1"/>
          <p:cNvSpPr>
            <a:spLocks noGrp="1"/>
          </p:cNvSpPr>
          <p:nvPr>
            <p:ph type="sldNum" sz="quarter" idx="12"/>
          </p:nvPr>
        </p:nvSpPr>
        <p:spPr/>
        <p:txBody>
          <a:bodyPr/>
          <a:lstStyle/>
          <a:p>
            <a:fld id="{5B7B113F-4432-499E-A10F-6AB311CC8C49}" type="slidenum">
              <a:rPr lang="el-GR" smtClean="0"/>
              <a:pPr/>
              <a:t>15</a:t>
            </a:fld>
            <a:endParaRPr lang="el-GR"/>
          </a:p>
        </p:txBody>
      </p:sp>
    </p:spTree>
    <p:extLst>
      <p:ext uri="{BB962C8B-B14F-4D97-AF65-F5344CB8AC3E}">
        <p14:creationId xmlns:p14="http://schemas.microsoft.com/office/powerpoint/2010/main" val="184141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64"/>
            <a:ext cx="8219256" cy="5721499"/>
          </a:xfrm>
        </p:spPr>
        <p:txBody>
          <a:bodyPr>
            <a:normAutofit lnSpcReduction="10000"/>
          </a:bodyPr>
          <a:lstStyle/>
          <a:p>
            <a:pPr lvl="0" algn="just">
              <a:lnSpc>
                <a:spcPct val="120000"/>
              </a:lnSpc>
            </a:pPr>
            <a:r>
              <a:rPr lang="el-GR" sz="3000" i="1" dirty="0">
                <a:solidFill>
                  <a:prstClr val="black"/>
                </a:solidFill>
              </a:rPr>
              <a:t>α. Προστατεύονται από το ελληνικό κράτος ως δικαιούχοι διεθνούς προστασίας και όσων τελούν υπό την προστασία της </a:t>
            </a:r>
            <a:r>
              <a:rPr lang="el-GR" sz="3000" i="1" dirty="0" smtClean="0">
                <a:solidFill>
                  <a:prstClr val="black"/>
                </a:solidFill>
              </a:rPr>
              <a:t>Ύπατης </a:t>
            </a:r>
            <a:r>
              <a:rPr lang="el-GR" sz="3000" i="1" dirty="0">
                <a:solidFill>
                  <a:prstClr val="black"/>
                </a:solidFill>
              </a:rPr>
              <a:t>Αρμοστείας των Ηνωμένων Εθνών.  </a:t>
            </a:r>
          </a:p>
          <a:p>
            <a:pPr lvl="0" algn="just">
              <a:lnSpc>
                <a:spcPct val="120000"/>
              </a:lnSpc>
            </a:pPr>
            <a:r>
              <a:rPr lang="el-GR" sz="3000" i="1" dirty="0">
                <a:solidFill>
                  <a:prstClr val="black"/>
                </a:solidFill>
              </a:rPr>
              <a:t>β. Προέρχονται από περιοχές, στις οποίες επικρατεί έκρυθμη κατάσταση.  </a:t>
            </a:r>
          </a:p>
          <a:p>
            <a:pPr lvl="0" algn="just">
              <a:lnSpc>
                <a:spcPct val="120000"/>
              </a:lnSpc>
            </a:pPr>
            <a:r>
              <a:rPr lang="el-GR" sz="3000" i="1" dirty="0">
                <a:solidFill>
                  <a:prstClr val="black"/>
                </a:solidFill>
              </a:rPr>
              <a:t>γ. Έχουν υποβάλει αίτηση διεθνούς προστασίας.  </a:t>
            </a:r>
          </a:p>
          <a:p>
            <a:pPr lvl="0" algn="just">
              <a:lnSpc>
                <a:spcPct val="120000"/>
              </a:lnSpc>
            </a:pPr>
            <a:r>
              <a:rPr lang="el-GR" sz="3000" i="1" dirty="0">
                <a:solidFill>
                  <a:prstClr val="black"/>
                </a:solidFill>
              </a:rPr>
              <a:t>δ. Είναι πολίτες τρίτων χωρών που διαμένουν στην Ελλάδα, ακόμη και αν δεν έχει ρυθμισθεί η νόμιμη διαμονή τους σε αυτή.» </a:t>
            </a:r>
          </a:p>
          <a:p>
            <a:pPr>
              <a:lnSpc>
                <a:spcPct val="150000"/>
              </a:lnSpc>
            </a:pPr>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16</a:t>
            </a:fld>
            <a:endParaRPr lang="el-GR"/>
          </a:p>
        </p:txBody>
      </p:sp>
    </p:spTree>
    <p:extLst>
      <p:ext uri="{BB962C8B-B14F-4D97-AF65-F5344CB8AC3E}">
        <p14:creationId xmlns:p14="http://schemas.microsoft.com/office/powerpoint/2010/main" val="286447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57158" y="764704"/>
            <a:ext cx="8170818" cy="2521420"/>
          </a:xfrm>
        </p:spPr>
        <p:txBody>
          <a:bodyPr>
            <a:normAutofit fontScale="90000"/>
          </a:bodyPr>
          <a:lstStyle/>
          <a:p>
            <a:r>
              <a:rPr lang="el-GR" sz="4800" dirty="0" smtClean="0"/>
              <a:t/>
            </a:r>
            <a:br>
              <a:rPr lang="el-GR" sz="4800" dirty="0" smtClean="0"/>
            </a:br>
            <a:r>
              <a:rPr lang="el-GR" sz="4800" dirty="0" smtClean="0">
                <a:solidFill>
                  <a:schemeClr val="accent6">
                    <a:lumMod val="50000"/>
                  </a:schemeClr>
                </a:solidFill>
              </a:rPr>
              <a:t> </a:t>
            </a:r>
            <a:r>
              <a:rPr lang="el-GR" sz="3600" dirty="0" smtClean="0">
                <a:solidFill>
                  <a:schemeClr val="accent6">
                    <a:lumMod val="50000"/>
                  </a:schemeClr>
                </a:solidFill>
              </a:rPr>
              <a:t>«Εγκύκλιος σχετικά με την εγγραφή αλλοδαπών μαθητών με ελλιπή δικαιολογητικά σε σχολικές μονάδες Δευτεροβάθμιας Εκπαίδευσης της χώρας» </a:t>
            </a:r>
            <a:r>
              <a:rPr lang="el-GR" sz="4800" cap="small" dirty="0" smtClean="0"/>
              <a:t/>
            </a:r>
            <a:br>
              <a:rPr lang="el-GR" sz="4800" cap="small" dirty="0" smtClean="0"/>
            </a:br>
            <a:endParaRPr lang="el-GR" sz="4800" dirty="0">
              <a:solidFill>
                <a:schemeClr val="accent5">
                  <a:lumMod val="50000"/>
                </a:schemeClr>
              </a:solidFill>
            </a:endParaRPr>
          </a:p>
        </p:txBody>
      </p:sp>
      <p:sp>
        <p:nvSpPr>
          <p:cNvPr id="3" name="Υπότιτλος 2"/>
          <p:cNvSpPr>
            <a:spLocks noGrp="1"/>
          </p:cNvSpPr>
          <p:nvPr>
            <p:ph type="subTitle" idx="1"/>
          </p:nvPr>
        </p:nvSpPr>
        <p:spPr>
          <a:xfrm>
            <a:off x="1142976" y="4000504"/>
            <a:ext cx="6661472" cy="1732752"/>
          </a:xfrm>
        </p:spPr>
        <p:txBody>
          <a:bodyPr>
            <a:normAutofit fontScale="77500" lnSpcReduction="20000"/>
          </a:bodyPr>
          <a:lstStyle/>
          <a:p>
            <a:endParaRPr lang="el-GR" sz="3500" b="1" dirty="0" smtClean="0">
              <a:ln w="1905"/>
              <a:solidFill>
                <a:schemeClr val="accent2">
                  <a:lumMod val="75000"/>
                </a:schemeClr>
              </a:solidFill>
              <a:effectLst>
                <a:innerShdw blurRad="69850" dist="43180" dir="5400000">
                  <a:srgbClr val="000000">
                    <a:alpha val="65000"/>
                  </a:srgbClr>
                </a:innerShdw>
              </a:effectLst>
            </a:endParaRPr>
          </a:p>
          <a:p>
            <a:r>
              <a:rPr lang="el-GR" sz="3500" dirty="0" smtClean="0">
                <a:solidFill>
                  <a:schemeClr val="tx1">
                    <a:lumMod val="85000"/>
                    <a:lumOff val="15000"/>
                  </a:schemeClr>
                </a:solidFill>
              </a:rPr>
              <a:t>Εγκύκλιος  108457/Δ2/4-7-2016 του ΥΠ.Π.Ε.Θ.</a:t>
            </a:r>
          </a:p>
          <a:p>
            <a:r>
              <a:rPr lang="el-GR" b="1" dirty="0" smtClean="0">
                <a:ln w="1905"/>
                <a:solidFill>
                  <a:schemeClr val="accent2">
                    <a:lumMod val="75000"/>
                  </a:schemeClr>
                </a:solidFill>
                <a:effectLst>
                  <a:innerShdw blurRad="69850" dist="43180" dir="5400000">
                    <a:srgbClr val="000000">
                      <a:alpha val="65000"/>
                    </a:srgbClr>
                  </a:innerShdw>
                </a:effectLst>
              </a:rPr>
              <a:t/>
            </a:r>
            <a:br>
              <a:rPr lang="el-GR" b="1" dirty="0" smtClean="0">
                <a:ln w="1905"/>
                <a:solidFill>
                  <a:schemeClr val="accent2">
                    <a:lumMod val="75000"/>
                  </a:schemeClr>
                </a:solidFill>
                <a:effectLst>
                  <a:innerShdw blurRad="69850" dist="43180" dir="5400000">
                    <a:srgbClr val="000000">
                      <a:alpha val="65000"/>
                    </a:srgbClr>
                  </a:innerShdw>
                </a:effectLst>
              </a:rPr>
            </a:br>
            <a:endParaRPr lang="el-GR"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837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158" y="214290"/>
            <a:ext cx="8535322" cy="6311054"/>
          </a:xfrm>
        </p:spPr>
        <p:txBody>
          <a:bodyPr>
            <a:normAutofit/>
          </a:bodyPr>
          <a:lstStyle/>
          <a:p>
            <a:pPr lvl="0">
              <a:lnSpc>
                <a:spcPct val="150000"/>
              </a:lnSpc>
              <a:buNone/>
            </a:pPr>
            <a:r>
              <a:rPr lang="el-GR" sz="3000" b="1" dirty="0" smtClean="0"/>
              <a:t>Πότε εγγράφονται;</a:t>
            </a:r>
            <a:endParaRPr lang="el-GR" sz="3000" dirty="0" smtClean="0"/>
          </a:p>
          <a:p>
            <a:pPr lvl="0">
              <a:lnSpc>
                <a:spcPct val="120000"/>
              </a:lnSpc>
            </a:pPr>
            <a:r>
              <a:rPr lang="el-GR" sz="3000" dirty="0" smtClean="0"/>
              <a:t>Οποτεδήποτε μέσα στο διδακτικό έτος (αρ. 3 του Π.Δ. 182/1984 (ΦΕΚ. 60, τ. Α΄)</a:t>
            </a:r>
          </a:p>
          <a:p>
            <a:pPr lvl="0">
              <a:lnSpc>
                <a:spcPct val="150000"/>
              </a:lnSpc>
              <a:buNone/>
            </a:pPr>
            <a:r>
              <a:rPr lang="el-GR" sz="3000" b="1" dirty="0" smtClean="0"/>
              <a:t>Τι χρειάζονται για την εγγραφή;</a:t>
            </a:r>
            <a:endParaRPr lang="el-GR" sz="3000" dirty="0" smtClean="0"/>
          </a:p>
          <a:p>
            <a:pPr lvl="0">
              <a:lnSpc>
                <a:spcPct val="120000"/>
              </a:lnSpc>
            </a:pPr>
            <a:r>
              <a:rPr lang="el-GR" sz="3000" dirty="0" smtClean="0"/>
              <a:t>Ό,τι και οι ημεδαποί σε επίσημη μετάφραση</a:t>
            </a:r>
            <a:r>
              <a:rPr lang="el-GR" sz="3000" i="1" dirty="0" smtClean="0"/>
              <a:t>(Γ2/7268/02-10-1995 εγκύκλιος ΥΠ∆ΒΜΘ) </a:t>
            </a:r>
          </a:p>
          <a:p>
            <a:endParaRPr lang="el-GR" sz="2400" dirty="0"/>
          </a:p>
        </p:txBody>
      </p:sp>
      <p:sp>
        <p:nvSpPr>
          <p:cNvPr id="4"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18</a:t>
            </a:fld>
            <a:endParaRPr lang="el-GR"/>
          </a:p>
        </p:txBody>
      </p:sp>
    </p:spTree>
    <p:extLst>
      <p:ext uri="{BB962C8B-B14F-4D97-AF65-F5344CB8AC3E}">
        <p14:creationId xmlns:p14="http://schemas.microsoft.com/office/powerpoint/2010/main" val="8797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332656"/>
            <a:ext cx="8363272" cy="6048672"/>
          </a:xfrm>
        </p:spPr>
        <p:txBody>
          <a:bodyPr>
            <a:normAutofit fontScale="92500" lnSpcReduction="10000"/>
          </a:bodyPr>
          <a:lstStyle/>
          <a:p>
            <a:pPr lvl="0">
              <a:lnSpc>
                <a:spcPct val="140000"/>
              </a:lnSpc>
            </a:pPr>
            <a:r>
              <a:rPr lang="el-GR" sz="2600" b="1" dirty="0">
                <a:solidFill>
                  <a:prstClr val="black"/>
                </a:solidFill>
              </a:rPr>
              <a:t>Ποιοι εγγράφονται κατ’ εξαίρεση;</a:t>
            </a:r>
          </a:p>
          <a:p>
            <a:pPr lvl="0">
              <a:lnSpc>
                <a:spcPct val="140000"/>
              </a:lnSpc>
            </a:pPr>
            <a:r>
              <a:rPr lang="el-GR" sz="2600" u="sng" dirty="0">
                <a:solidFill>
                  <a:prstClr val="black"/>
                </a:solidFill>
              </a:rPr>
              <a:t>Με ελλιπή δικαιολογητικά </a:t>
            </a:r>
            <a:r>
              <a:rPr lang="el-GR" sz="2600" b="1" u="sng" dirty="0">
                <a:solidFill>
                  <a:prstClr val="black"/>
                </a:solidFill>
              </a:rPr>
              <a:t>εάν</a:t>
            </a:r>
            <a:r>
              <a:rPr lang="el-GR" sz="2600" u="sng" dirty="0">
                <a:solidFill>
                  <a:prstClr val="black"/>
                </a:solidFill>
              </a:rPr>
              <a:t> είναι τέκνα πολιτών τρίτων χωρών </a:t>
            </a:r>
            <a:r>
              <a:rPr lang="el-GR" sz="2600" b="1" u="sng" dirty="0">
                <a:solidFill>
                  <a:prstClr val="black"/>
                </a:solidFill>
              </a:rPr>
              <a:t>και εφόσον:</a:t>
            </a:r>
          </a:p>
          <a:p>
            <a:pPr lvl="0">
              <a:lnSpc>
                <a:spcPct val="140000"/>
              </a:lnSpc>
            </a:pPr>
            <a:r>
              <a:rPr lang="el-GR" sz="2600" dirty="0">
                <a:solidFill>
                  <a:prstClr val="black"/>
                </a:solidFill>
              </a:rPr>
              <a:t>Είναι δικαιούχοι διεθνούς προστασίας =&gt; προστατεύονται από το ελληνικό κράτος ή </a:t>
            </a:r>
            <a:r>
              <a:rPr lang="el-GR" sz="2600" dirty="0" smtClean="0">
                <a:solidFill>
                  <a:prstClr val="black"/>
                </a:solidFill>
              </a:rPr>
              <a:t>βρίσκονται </a:t>
            </a:r>
            <a:r>
              <a:rPr lang="el-GR" sz="2600" b="1" dirty="0" smtClean="0">
                <a:solidFill>
                  <a:prstClr val="black"/>
                </a:solidFill>
              </a:rPr>
              <a:t>υπό </a:t>
            </a:r>
            <a:r>
              <a:rPr lang="el-GR" sz="2600" b="1" dirty="0">
                <a:solidFill>
                  <a:prstClr val="black"/>
                </a:solidFill>
              </a:rPr>
              <a:t>την προστασία της Ύπατης Αρμοστείας των Ηνωμένων Εθνών</a:t>
            </a:r>
          </a:p>
          <a:p>
            <a:pPr lvl="0">
              <a:lnSpc>
                <a:spcPct val="140000"/>
              </a:lnSpc>
            </a:pPr>
            <a:r>
              <a:rPr lang="el-GR" sz="2600" dirty="0">
                <a:solidFill>
                  <a:prstClr val="black"/>
                </a:solidFill>
              </a:rPr>
              <a:t>Προέρχονται από περιοχές όπου επικρατεί έκρυθμη κατάσταση</a:t>
            </a:r>
          </a:p>
          <a:p>
            <a:pPr lvl="0">
              <a:lnSpc>
                <a:spcPct val="140000"/>
              </a:lnSpc>
            </a:pPr>
            <a:r>
              <a:rPr lang="el-GR" sz="2600" dirty="0">
                <a:solidFill>
                  <a:prstClr val="black"/>
                </a:solidFill>
              </a:rPr>
              <a:t>Έχουν υποβάλει </a:t>
            </a:r>
            <a:r>
              <a:rPr lang="el-GR" sz="2600" b="1" dirty="0">
                <a:solidFill>
                  <a:prstClr val="black"/>
                </a:solidFill>
              </a:rPr>
              <a:t>αίτηση</a:t>
            </a:r>
            <a:r>
              <a:rPr lang="el-GR" sz="2600" dirty="0">
                <a:solidFill>
                  <a:prstClr val="black"/>
                </a:solidFill>
              </a:rPr>
              <a:t> να τους χορηγηθεί </a:t>
            </a:r>
            <a:r>
              <a:rPr lang="el-GR" sz="2600" b="1" dirty="0">
                <a:solidFill>
                  <a:prstClr val="black"/>
                </a:solidFill>
              </a:rPr>
              <a:t>άσυλο </a:t>
            </a:r>
          </a:p>
          <a:p>
            <a:pPr lvl="0">
              <a:lnSpc>
                <a:spcPct val="140000"/>
              </a:lnSpc>
            </a:pPr>
            <a:r>
              <a:rPr lang="el-GR" sz="2600" dirty="0">
                <a:solidFill>
                  <a:prstClr val="black"/>
                </a:solidFill>
              </a:rPr>
              <a:t>Είναι πολίτες </a:t>
            </a:r>
            <a:r>
              <a:rPr lang="el-GR" sz="2600" dirty="0" smtClean="0">
                <a:solidFill>
                  <a:prstClr val="black"/>
                </a:solidFill>
              </a:rPr>
              <a:t>τρίτων </a:t>
            </a:r>
            <a:r>
              <a:rPr lang="el-GR" sz="2600" dirty="0">
                <a:solidFill>
                  <a:prstClr val="black"/>
                </a:solidFill>
              </a:rPr>
              <a:t>χωρών που διαμένουν στην Ελλάδα, έστω κι αν δεν έχει ρυθμιστεί η νόμιμη διαμονή τους.</a:t>
            </a: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19</a:t>
            </a:fld>
            <a:endParaRPr lang="el-GR"/>
          </a:p>
        </p:txBody>
      </p:sp>
    </p:spTree>
    <p:extLst>
      <p:ext uri="{BB962C8B-B14F-4D97-AF65-F5344CB8AC3E}">
        <p14:creationId xmlns:p14="http://schemas.microsoft.com/office/powerpoint/2010/main" val="126039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115328" cy="868346"/>
          </a:xfrm>
        </p:spPr>
        <p:txBody>
          <a:bodyPr>
            <a:normAutofit/>
          </a:bodyPr>
          <a:lstStyle/>
          <a:p>
            <a:r>
              <a:rPr lang="el-GR" sz="2800" b="1" dirty="0" smtClean="0">
                <a:solidFill>
                  <a:schemeClr val="accent2">
                    <a:lumMod val="75000"/>
                  </a:schemeClr>
                </a:solidFill>
              </a:rPr>
              <a:t>Βασικές Νομικές Διατάξεις - Εγκύκλιοι</a:t>
            </a:r>
            <a:endParaRPr lang="el-GR" sz="2800" b="1" dirty="0">
              <a:solidFill>
                <a:schemeClr val="accent2">
                  <a:lumMod val="75000"/>
                </a:schemeClr>
              </a:solidFill>
            </a:endParaRPr>
          </a:p>
        </p:txBody>
      </p:sp>
      <p:sp>
        <p:nvSpPr>
          <p:cNvPr id="3" name="2 - Θέση περιεχομένου"/>
          <p:cNvSpPr>
            <a:spLocks noGrp="1"/>
          </p:cNvSpPr>
          <p:nvPr>
            <p:ph idx="1"/>
          </p:nvPr>
        </p:nvSpPr>
        <p:spPr>
          <a:xfrm>
            <a:off x="395536" y="1196752"/>
            <a:ext cx="8291264" cy="4929411"/>
          </a:xfrm>
        </p:spPr>
        <p:txBody>
          <a:bodyPr>
            <a:normAutofit/>
          </a:bodyPr>
          <a:lstStyle/>
          <a:p>
            <a:r>
              <a:rPr lang="el-GR" sz="2400" dirty="0" smtClean="0">
                <a:latin typeface="+mj-lt"/>
              </a:rPr>
              <a:t>Σύμβαση ΟΗΕ για τα Δικαιώματα του Παιδιού (</a:t>
            </a:r>
            <a:r>
              <a:rPr lang="el-GR" sz="2400" b="1" dirty="0" err="1" smtClean="0">
                <a:latin typeface="+mj-lt"/>
              </a:rPr>
              <a:t>C</a:t>
            </a:r>
            <a:r>
              <a:rPr lang="el-GR" sz="2400" dirty="0" err="1" smtClean="0">
                <a:latin typeface="+mj-lt"/>
              </a:rPr>
              <a:t>onvention</a:t>
            </a:r>
            <a:r>
              <a:rPr lang="el-GR" sz="2400" dirty="0" smtClean="0">
                <a:latin typeface="+mj-lt"/>
              </a:rPr>
              <a:t> </a:t>
            </a:r>
            <a:r>
              <a:rPr lang="el-GR" sz="2400" dirty="0" err="1" smtClean="0">
                <a:latin typeface="+mj-lt"/>
              </a:rPr>
              <a:t>on</a:t>
            </a:r>
            <a:r>
              <a:rPr lang="el-GR" sz="2400" dirty="0" smtClean="0">
                <a:latin typeface="+mj-lt"/>
              </a:rPr>
              <a:t> </a:t>
            </a:r>
            <a:r>
              <a:rPr lang="el-GR" sz="2400" dirty="0" err="1" smtClean="0">
                <a:latin typeface="+mj-lt"/>
              </a:rPr>
              <a:t>the</a:t>
            </a:r>
            <a:r>
              <a:rPr lang="el-GR" sz="2400" dirty="0" smtClean="0">
                <a:latin typeface="+mj-lt"/>
              </a:rPr>
              <a:t> </a:t>
            </a:r>
            <a:r>
              <a:rPr lang="el-GR" sz="2400" b="1" dirty="0" err="1" smtClean="0">
                <a:latin typeface="+mj-lt"/>
              </a:rPr>
              <a:t>R</a:t>
            </a:r>
            <a:r>
              <a:rPr lang="el-GR" sz="2400" dirty="0" err="1" smtClean="0">
                <a:latin typeface="+mj-lt"/>
              </a:rPr>
              <a:t>ights</a:t>
            </a:r>
            <a:r>
              <a:rPr lang="el-GR" sz="2400" dirty="0" smtClean="0">
                <a:latin typeface="+mj-lt"/>
              </a:rPr>
              <a:t> </a:t>
            </a:r>
            <a:r>
              <a:rPr lang="el-GR" sz="2400" dirty="0" err="1" smtClean="0">
                <a:latin typeface="+mj-lt"/>
              </a:rPr>
              <a:t>of</a:t>
            </a:r>
            <a:r>
              <a:rPr lang="el-GR" sz="2400" dirty="0" smtClean="0">
                <a:latin typeface="+mj-lt"/>
              </a:rPr>
              <a:t> </a:t>
            </a:r>
            <a:r>
              <a:rPr lang="el-GR" sz="2400" dirty="0" err="1" smtClean="0">
                <a:latin typeface="+mj-lt"/>
              </a:rPr>
              <a:t>the</a:t>
            </a:r>
            <a:r>
              <a:rPr lang="el-GR" sz="2400" dirty="0" smtClean="0">
                <a:latin typeface="+mj-lt"/>
              </a:rPr>
              <a:t> </a:t>
            </a:r>
            <a:r>
              <a:rPr lang="el-GR" sz="2400" b="1" dirty="0" err="1" smtClean="0">
                <a:latin typeface="+mj-lt"/>
              </a:rPr>
              <a:t>C</a:t>
            </a:r>
            <a:r>
              <a:rPr lang="el-GR" sz="2400" dirty="0" err="1" smtClean="0">
                <a:latin typeface="+mj-lt"/>
              </a:rPr>
              <a:t>hild</a:t>
            </a:r>
            <a:r>
              <a:rPr lang="el-GR" sz="2400" dirty="0" smtClean="0">
                <a:latin typeface="+mj-lt"/>
              </a:rPr>
              <a:t>)</a:t>
            </a:r>
          </a:p>
          <a:p>
            <a:r>
              <a:rPr lang="el-GR" sz="2400" dirty="0" err="1" smtClean="0">
                <a:latin typeface="+mj-lt"/>
              </a:rPr>
              <a:t>άρ</a:t>
            </a:r>
            <a:r>
              <a:rPr lang="el-GR" sz="2400" dirty="0" smtClean="0">
                <a:latin typeface="+mj-lt"/>
              </a:rPr>
              <a:t>. 21 παρ. 7-8 του </a:t>
            </a:r>
            <a:r>
              <a:rPr lang="el-GR" sz="2400" dirty="0">
                <a:solidFill>
                  <a:srgbClr val="333333"/>
                </a:solidFill>
                <a:latin typeface="+mj-lt"/>
              </a:rPr>
              <a:t>Ν. </a:t>
            </a:r>
            <a:r>
              <a:rPr lang="el-GR" sz="2400" dirty="0" smtClean="0">
                <a:solidFill>
                  <a:srgbClr val="333333"/>
                </a:solidFill>
                <a:latin typeface="+mj-lt"/>
              </a:rPr>
              <a:t>4251/2014, (Κώδικας </a:t>
            </a:r>
            <a:r>
              <a:rPr lang="el-GR" sz="2400" dirty="0">
                <a:solidFill>
                  <a:srgbClr val="333333"/>
                </a:solidFill>
                <a:latin typeface="+mj-lt"/>
              </a:rPr>
              <a:t>Μετανάστευσης και Κοινωνικής Ένταξης και λοιπές </a:t>
            </a:r>
            <a:r>
              <a:rPr lang="el-GR" sz="2400" dirty="0" smtClean="0">
                <a:solidFill>
                  <a:srgbClr val="333333"/>
                </a:solidFill>
                <a:latin typeface="+mj-lt"/>
              </a:rPr>
              <a:t>διατάξεις), </a:t>
            </a:r>
            <a:r>
              <a:rPr lang="el-GR" sz="2400" dirty="0" smtClean="0">
                <a:latin typeface="+mj-lt"/>
              </a:rPr>
              <a:t>σχετικά με τη</a:t>
            </a:r>
            <a:r>
              <a:rPr lang="el-GR" sz="2400" dirty="0">
                <a:latin typeface="+mj-lt"/>
              </a:rPr>
              <a:t>ν</a:t>
            </a:r>
            <a:r>
              <a:rPr lang="el-GR" sz="2400" dirty="0" smtClean="0">
                <a:latin typeface="+mj-lt"/>
              </a:rPr>
              <a:t> εγγραφή στα δημόσια σχολεία μαθητών με ελλιπή δικαιολογητικά</a:t>
            </a:r>
          </a:p>
          <a:p>
            <a:r>
              <a:rPr lang="el-GR" sz="2400" dirty="0">
                <a:latin typeface="+mj-lt"/>
              </a:rPr>
              <a:t>ΠΔ 220/2007 (ΦΕΚ 251, τ. Α’) Προσαρμογή της Ελληνικής Νομοθεσίας προς τις διατάξεις της Οδηγίας 2003/9/ΕΚ του Συμβουλίου </a:t>
            </a:r>
            <a:r>
              <a:rPr lang="el-GR" sz="2400" dirty="0" smtClean="0">
                <a:latin typeface="+mj-lt"/>
              </a:rPr>
              <a:t>της 27ης </a:t>
            </a:r>
            <a:r>
              <a:rPr lang="el-GR" sz="2400" dirty="0">
                <a:latin typeface="+mj-lt"/>
              </a:rPr>
              <a:t>Ιανουαρίου 2003, σχετικά με τις ελάχιστες απαιτήσεις για την υποδοχή των αιτούντων άσυλο στα κράτη μέλη (ΕΕL 31/6.2.2003)</a:t>
            </a:r>
            <a:endParaRPr lang="el-GR" sz="2400" dirty="0" smtClean="0">
              <a:latin typeface="+mj-lt"/>
            </a:endParaRPr>
          </a:p>
          <a:p>
            <a:r>
              <a:rPr lang="el-GR" sz="2400" dirty="0" smtClean="0">
                <a:latin typeface="+mj-lt"/>
              </a:rPr>
              <a:t>Εγκύκλιος  108457/Δ2/4-7-2016 του ΥΠ.Π.Ε.Θ.</a:t>
            </a:r>
          </a:p>
          <a:p>
            <a:endParaRPr lang="el-GR" sz="2800" dirty="0" smtClean="0"/>
          </a:p>
        </p:txBody>
      </p:sp>
      <p:sp>
        <p:nvSpPr>
          <p:cNvPr id="4" name="Θέση υποσέλιδου 3"/>
          <p:cNvSpPr>
            <a:spLocks noGrp="1"/>
          </p:cNvSpPr>
          <p:nvPr>
            <p:ph type="ftr" sz="quarter" idx="11"/>
          </p:nvPr>
        </p:nvSpPr>
        <p:spPr>
          <a:xfrm>
            <a:off x="539552" y="6165304"/>
            <a:ext cx="8064896" cy="365125"/>
          </a:xfrm>
        </p:spPr>
        <p:txBody>
          <a:bodyPr/>
          <a:lstStyle/>
          <a:p>
            <a:r>
              <a:rPr lang="el-GR" sz="1600" b="1" dirty="0" smtClean="0">
                <a:solidFill>
                  <a:schemeClr val="tx1">
                    <a:lumMod val="75000"/>
                    <a:lumOff val="25000"/>
                  </a:schemeClr>
                </a:solidFill>
              </a:rPr>
              <a:t>Περιφερειακή Διεύθυνση Πρωτοβάθμιας και Δευτεροβάθμιας Εκπαίδευσης Αττικής </a:t>
            </a:r>
            <a:endParaRPr lang="el-GR" sz="1600" b="1" dirty="0">
              <a:solidFill>
                <a:schemeClr val="tx1">
                  <a:lumMod val="75000"/>
                  <a:lumOff val="25000"/>
                </a:scheme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2</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568952" cy="1872208"/>
          </a:xfrm>
        </p:spPr>
        <p:txBody>
          <a:bodyPr>
            <a:noAutofit/>
          </a:bodyPr>
          <a:lstStyle/>
          <a:p>
            <a:pPr algn="l">
              <a:lnSpc>
                <a:spcPct val="150000"/>
              </a:lnSpc>
            </a:pPr>
            <a:r>
              <a:rPr lang="el-GR" sz="2200" dirty="0" smtClean="0"/>
              <a:t/>
            </a:r>
            <a:br>
              <a:rPr lang="el-GR" sz="2200" dirty="0" smtClean="0"/>
            </a:br>
            <a:r>
              <a:rPr lang="el-GR" sz="2200" b="1" dirty="0" smtClean="0">
                <a:solidFill>
                  <a:schemeClr val="accent2">
                    <a:lumMod val="75000"/>
                  </a:schemeClr>
                </a:solidFill>
              </a:rPr>
              <a:t>ΠΔ 220/2007 (ΦΕΚ 251, τ. Α’) Προσαρμογή </a:t>
            </a:r>
            <a:r>
              <a:rPr lang="el-GR" sz="2200" b="1" dirty="0">
                <a:solidFill>
                  <a:schemeClr val="accent2">
                    <a:lumMod val="75000"/>
                  </a:schemeClr>
                </a:solidFill>
              </a:rPr>
              <a:t>της Ελληνικής Νομοθεσίας προς τις </a:t>
            </a:r>
            <a:r>
              <a:rPr lang="el-GR" sz="2200" b="1" dirty="0" smtClean="0">
                <a:solidFill>
                  <a:schemeClr val="accent2">
                    <a:lumMod val="75000"/>
                  </a:schemeClr>
                </a:solidFill>
              </a:rPr>
              <a:t>διατάξεις </a:t>
            </a:r>
            <a:r>
              <a:rPr lang="el-GR" sz="2200" b="1" dirty="0">
                <a:solidFill>
                  <a:schemeClr val="accent2">
                    <a:lumMod val="75000"/>
                  </a:schemeClr>
                </a:solidFill>
              </a:rPr>
              <a:t>της Οδηγίας 2003/9/ΕΚ του Συμβουλίου </a:t>
            </a:r>
            <a:r>
              <a:rPr lang="el-GR" sz="2200" b="1" dirty="0" smtClean="0">
                <a:solidFill>
                  <a:schemeClr val="accent2">
                    <a:lumMod val="75000"/>
                  </a:schemeClr>
                </a:solidFill>
              </a:rPr>
              <a:t>της 27ης </a:t>
            </a:r>
            <a:r>
              <a:rPr lang="el-GR" sz="2200" b="1" dirty="0">
                <a:solidFill>
                  <a:schemeClr val="accent2">
                    <a:lumMod val="75000"/>
                  </a:schemeClr>
                </a:solidFill>
              </a:rPr>
              <a:t>Ιανουαρίου 2003, σχετικά με τις ελάχιστες </a:t>
            </a:r>
            <a:r>
              <a:rPr lang="el-GR" sz="2200" b="1" dirty="0" smtClean="0">
                <a:solidFill>
                  <a:schemeClr val="accent2">
                    <a:lumMod val="75000"/>
                  </a:schemeClr>
                </a:solidFill>
              </a:rPr>
              <a:t>απαιτήσεις </a:t>
            </a:r>
            <a:r>
              <a:rPr lang="el-GR" sz="2200" b="1" dirty="0">
                <a:solidFill>
                  <a:schemeClr val="accent2">
                    <a:lumMod val="75000"/>
                  </a:schemeClr>
                </a:solidFill>
              </a:rPr>
              <a:t>για την υποδοχή των αιτούντων άσυλο </a:t>
            </a:r>
            <a:r>
              <a:rPr lang="el-GR" sz="2200" b="1" dirty="0" smtClean="0">
                <a:solidFill>
                  <a:schemeClr val="accent2">
                    <a:lumMod val="75000"/>
                  </a:schemeClr>
                </a:solidFill>
              </a:rPr>
              <a:t>στα κράτη </a:t>
            </a:r>
            <a:r>
              <a:rPr lang="el-GR" sz="2200" b="1" dirty="0">
                <a:solidFill>
                  <a:schemeClr val="accent2">
                    <a:lumMod val="75000"/>
                  </a:schemeClr>
                </a:solidFill>
              </a:rPr>
              <a:t>μέλη (ΕΕ</a:t>
            </a:r>
            <a:r>
              <a:rPr lang="en-US" sz="2200" b="1" dirty="0">
                <a:solidFill>
                  <a:schemeClr val="accent2">
                    <a:lumMod val="75000"/>
                  </a:schemeClr>
                </a:solidFill>
              </a:rPr>
              <a:t>L 31/6.2.2003)</a:t>
            </a:r>
            <a:r>
              <a:rPr lang="el-GR" sz="2000" dirty="0"/>
              <a:t/>
            </a:r>
            <a:br>
              <a:rPr lang="el-GR" sz="2000" dirty="0"/>
            </a:br>
            <a:endParaRPr lang="el-GR" sz="2000" dirty="0"/>
          </a:p>
        </p:txBody>
      </p:sp>
      <p:sp>
        <p:nvSpPr>
          <p:cNvPr id="3" name="Θέση περιεχομένου 2"/>
          <p:cNvSpPr>
            <a:spLocks noGrp="1"/>
          </p:cNvSpPr>
          <p:nvPr>
            <p:ph idx="1"/>
          </p:nvPr>
        </p:nvSpPr>
        <p:spPr>
          <a:xfrm>
            <a:off x="683568" y="2204864"/>
            <a:ext cx="7848872" cy="3921299"/>
          </a:xfrm>
        </p:spPr>
        <p:txBody>
          <a:bodyPr>
            <a:normAutofit lnSpcReduction="10000"/>
          </a:bodyPr>
          <a:lstStyle/>
          <a:p>
            <a:pPr marL="0" indent="0" algn="just">
              <a:lnSpc>
                <a:spcPct val="130000"/>
              </a:lnSpc>
              <a:buNone/>
            </a:pPr>
            <a:r>
              <a:rPr lang="el-GR" sz="2400" dirty="0"/>
              <a:t>β) </a:t>
            </a:r>
            <a:r>
              <a:rPr lang="el-GR" sz="2400" b="1" dirty="0"/>
              <a:t>«Αίτηση ασύλου» ή «αίτηση» </a:t>
            </a:r>
            <a:endParaRPr lang="en-US" sz="2400" b="1" dirty="0"/>
          </a:p>
          <a:p>
            <a:pPr marL="0" indent="0" algn="just">
              <a:lnSpc>
                <a:spcPct val="130000"/>
              </a:lnSpc>
              <a:buNone/>
            </a:pPr>
            <a:r>
              <a:rPr lang="el-GR" sz="2400" dirty="0"/>
              <a:t>είναι το αίτημα που</a:t>
            </a:r>
            <a:r>
              <a:rPr lang="en-US" sz="2400" dirty="0"/>
              <a:t> </a:t>
            </a:r>
            <a:r>
              <a:rPr lang="el-GR" sz="2400" dirty="0"/>
              <a:t>υποβάλλει στις ελληνικές αρχές υπήκοος τρίτης χώρας</a:t>
            </a:r>
            <a:r>
              <a:rPr lang="en-US" sz="2400" dirty="0"/>
              <a:t> </a:t>
            </a:r>
            <a:r>
              <a:rPr lang="el-GR" sz="2400" dirty="0"/>
              <a:t>ή </a:t>
            </a:r>
            <a:r>
              <a:rPr lang="el-GR" sz="2400" dirty="0" err="1"/>
              <a:t>ανιθαγενής</a:t>
            </a:r>
            <a:r>
              <a:rPr lang="el-GR" sz="2400" dirty="0"/>
              <a:t>, η οποία μπορεί να θεωρηθεί ως αίτηση</a:t>
            </a:r>
            <a:r>
              <a:rPr lang="en-US" sz="2400" dirty="0"/>
              <a:t> </a:t>
            </a:r>
            <a:r>
              <a:rPr lang="el-GR" sz="2400" dirty="0"/>
              <a:t>για διεθνή προστασία σύμφωνα με τη Σύμβαση της</a:t>
            </a:r>
            <a:r>
              <a:rPr lang="en-US" sz="2400" dirty="0"/>
              <a:t> </a:t>
            </a:r>
            <a:r>
              <a:rPr lang="el-GR" sz="2400" dirty="0"/>
              <a:t>Γενεύης. Κάθε αίτηση διεθνούς προστασίας τεκμαίρεται</a:t>
            </a:r>
            <a:r>
              <a:rPr lang="en-US" sz="2400" dirty="0"/>
              <a:t> </a:t>
            </a:r>
            <a:r>
              <a:rPr lang="el-GR" sz="2400" dirty="0"/>
              <a:t>ότι είναι αίτηση ασύλου, εκτός εάν ο αιτών ζητά ρητώς</a:t>
            </a:r>
            <a:r>
              <a:rPr lang="en-US" sz="2400" dirty="0"/>
              <a:t> </a:t>
            </a:r>
            <a:r>
              <a:rPr lang="el-GR" sz="2400" dirty="0"/>
              <a:t>να του παρασχεθεί άλλη μορφή προστασίας, η οποία</a:t>
            </a:r>
            <a:r>
              <a:rPr lang="en-US" sz="2400" dirty="0"/>
              <a:t> </a:t>
            </a:r>
            <a:r>
              <a:rPr lang="el-GR" sz="2400" dirty="0"/>
              <a:t>είναι δυνατόν να ζητηθεί αυτοτελώς.</a:t>
            </a: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20</a:t>
            </a:fld>
            <a:endParaRPr lang="el-GR"/>
          </a:p>
        </p:txBody>
      </p:sp>
    </p:spTree>
    <p:extLst>
      <p:ext uri="{BB962C8B-B14F-4D97-AF65-F5344CB8AC3E}">
        <p14:creationId xmlns:p14="http://schemas.microsoft.com/office/powerpoint/2010/main" val="363206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260648"/>
            <a:ext cx="8424936" cy="6120680"/>
          </a:xfrm>
        </p:spPr>
        <p:txBody>
          <a:bodyPr>
            <a:normAutofit fontScale="92500"/>
          </a:bodyPr>
          <a:lstStyle/>
          <a:p>
            <a:pPr marL="0" lvl="0" indent="0" algn="just">
              <a:buNone/>
            </a:pPr>
            <a:r>
              <a:rPr lang="el-GR" sz="2400" b="1" dirty="0" smtClean="0"/>
              <a:t>γ) «Αιτών </a:t>
            </a:r>
            <a:r>
              <a:rPr lang="el-GR" sz="2400" b="1" dirty="0"/>
              <a:t>άσυλο» ή «αιτών»</a:t>
            </a:r>
            <a:endParaRPr lang="en-US" sz="2400" b="1" dirty="0"/>
          </a:p>
          <a:p>
            <a:pPr marL="0" lvl="0" indent="0" algn="just">
              <a:buNone/>
            </a:pPr>
            <a:r>
              <a:rPr lang="el-GR" sz="2400" dirty="0"/>
              <a:t>είναι ο υπήκοος τρίτης</a:t>
            </a:r>
            <a:r>
              <a:rPr lang="en-US" sz="2400" dirty="0"/>
              <a:t> </a:t>
            </a:r>
            <a:r>
              <a:rPr lang="el-GR" sz="2400" dirty="0"/>
              <a:t>χώρας ή ο </a:t>
            </a:r>
            <a:r>
              <a:rPr lang="el-GR" sz="2400" dirty="0" err="1"/>
              <a:t>ανιθαγενής</a:t>
            </a:r>
            <a:r>
              <a:rPr lang="el-GR" sz="2400" dirty="0"/>
              <a:t> ο οποίος έχει υποβάλει αίτηση</a:t>
            </a:r>
            <a:r>
              <a:rPr lang="en-US" sz="2400" dirty="0"/>
              <a:t> </a:t>
            </a:r>
            <a:r>
              <a:rPr lang="el-GR" sz="2400" dirty="0"/>
              <a:t>ασύλου επί της οποίας δεν έχει ληφθεί ακόμη οριστική</a:t>
            </a:r>
            <a:r>
              <a:rPr lang="en-US" sz="2400" dirty="0"/>
              <a:t> </a:t>
            </a:r>
            <a:r>
              <a:rPr lang="el-GR" sz="2400" dirty="0"/>
              <a:t>απόφαση, περιλαμβανομένων και των υπηκόων τρίτων</a:t>
            </a:r>
            <a:r>
              <a:rPr lang="en-US" sz="2400" dirty="0"/>
              <a:t> </a:t>
            </a:r>
            <a:r>
              <a:rPr lang="el-GR" sz="2400" dirty="0"/>
              <a:t>χωρών που προωθούνται στην Ελλάδα, κατ’ εφαρμογή</a:t>
            </a:r>
            <a:r>
              <a:rPr lang="en-US" sz="2400" dirty="0"/>
              <a:t> </a:t>
            </a:r>
            <a:r>
              <a:rPr lang="el-GR" sz="2400" dirty="0"/>
              <a:t>του Κανονισμού (ΕΚ) 343/2003 του Συμβουλίου της 18−2−2003 (ΕΕ</a:t>
            </a:r>
            <a:r>
              <a:rPr lang="en-US" sz="2400" dirty="0"/>
              <a:t>L 50/25.2.2003</a:t>
            </a:r>
            <a:r>
              <a:rPr lang="en-US" sz="2400" dirty="0" smtClean="0"/>
              <a:t>).</a:t>
            </a:r>
            <a:endParaRPr lang="el-GR" sz="2400" dirty="0" smtClean="0"/>
          </a:p>
          <a:p>
            <a:pPr marL="0" lvl="0" indent="0" algn="just">
              <a:buNone/>
            </a:pPr>
            <a:endParaRPr lang="el-GR" sz="2200" dirty="0" smtClean="0"/>
          </a:p>
          <a:p>
            <a:pPr marL="0" indent="0">
              <a:buNone/>
            </a:pPr>
            <a:r>
              <a:rPr lang="el-GR" sz="2400" dirty="0"/>
              <a:t>δ</a:t>
            </a:r>
            <a:r>
              <a:rPr lang="el-GR" sz="2400" b="1" dirty="0"/>
              <a:t>) «Μέλη της οικογένειας» </a:t>
            </a:r>
            <a:r>
              <a:rPr lang="el-GR" sz="2400" dirty="0"/>
              <a:t>αιτούντος άσυλο υπό την</a:t>
            </a:r>
            <a:r>
              <a:rPr lang="en-US" sz="2400" dirty="0"/>
              <a:t> </a:t>
            </a:r>
            <a:r>
              <a:rPr lang="el-GR" sz="2400" dirty="0"/>
              <a:t>προϋπόθεση ότι η οικογένεια υπήρχε πριν την είσοδό</a:t>
            </a:r>
            <a:r>
              <a:rPr lang="en-US" sz="2400" dirty="0"/>
              <a:t> </a:t>
            </a:r>
            <a:r>
              <a:rPr lang="el-GR" sz="2400" dirty="0"/>
              <a:t>τους στη χώρα μας, θεωρούνται:</a:t>
            </a:r>
          </a:p>
          <a:p>
            <a:pPr marL="0" indent="0">
              <a:buNone/>
            </a:pPr>
            <a:r>
              <a:rPr lang="el-GR" sz="2400" dirty="0"/>
              <a:t>i. Ο σύζυγος ή ο εκτός γάμου </a:t>
            </a:r>
            <a:r>
              <a:rPr lang="el-GR" sz="2400" dirty="0" err="1"/>
              <a:t>συμβιών</a:t>
            </a:r>
            <a:r>
              <a:rPr lang="el-GR" sz="2400" dirty="0"/>
              <a:t> με τον αιτούντα</a:t>
            </a:r>
            <a:r>
              <a:rPr lang="en-US" sz="2400" dirty="0"/>
              <a:t> </a:t>
            </a:r>
            <a:r>
              <a:rPr lang="el-GR" sz="2400" dirty="0"/>
              <a:t>άσυλο, στα πλαίσια σταθερής σχέσης.</a:t>
            </a:r>
          </a:p>
          <a:p>
            <a:pPr marL="0" indent="0">
              <a:buNone/>
            </a:pPr>
            <a:r>
              <a:rPr lang="el-GR" sz="2400" dirty="0"/>
              <a:t>ii. Τα ανήλικα και άγαμα τέκνα των προαναφερομένων,</a:t>
            </a:r>
            <a:r>
              <a:rPr lang="en-US" sz="2400" dirty="0"/>
              <a:t> </a:t>
            </a:r>
            <a:r>
              <a:rPr lang="el-GR" sz="2400" dirty="0"/>
              <a:t>ανεξαρτήτως εάν γεννήθηκαν εντός ή εκτός γάμου ή</a:t>
            </a:r>
            <a:r>
              <a:rPr lang="en-US" sz="2400" dirty="0"/>
              <a:t> </a:t>
            </a:r>
            <a:r>
              <a:rPr lang="el-GR" sz="2400" dirty="0"/>
              <a:t>είναι υιοθετημένα.</a:t>
            </a:r>
          </a:p>
          <a:p>
            <a:pPr marL="0" indent="0">
              <a:buNone/>
            </a:pPr>
            <a:r>
              <a:rPr lang="el-GR" sz="2400" dirty="0"/>
              <a:t>iii. Οι γονείς και τα ενήλικα τέκνα του αιτούντος, που</a:t>
            </a:r>
            <a:r>
              <a:rPr lang="en-US" sz="2400" dirty="0"/>
              <a:t> </a:t>
            </a:r>
            <a:r>
              <a:rPr lang="el-GR" sz="2400" dirty="0"/>
              <a:t>είναι οικονομικώς εξαρτώμενα από αυτόν ή πάσχουν</a:t>
            </a:r>
            <a:r>
              <a:rPr lang="en-US" sz="2400" dirty="0"/>
              <a:t> </a:t>
            </a:r>
            <a:r>
              <a:rPr lang="el-GR" sz="2400" dirty="0"/>
              <a:t>από πνευματική ή σωματική αναπηρία και δεν δύνανται</a:t>
            </a:r>
            <a:r>
              <a:rPr lang="en-US" sz="2400" dirty="0"/>
              <a:t> </a:t>
            </a:r>
            <a:r>
              <a:rPr lang="el-GR" sz="2400" dirty="0"/>
              <a:t>να υποβάλουν αυτοτελώς αίτηση.</a:t>
            </a:r>
          </a:p>
          <a:p>
            <a:pPr marL="0" lvl="0" indent="0" algn="just">
              <a:lnSpc>
                <a:spcPct val="140000"/>
              </a:lnSpc>
              <a:buNone/>
            </a:pPr>
            <a:endParaRPr lang="el-GR" sz="2200" dirty="0"/>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dirty="0"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21</a:t>
            </a:fld>
            <a:endParaRPr lang="el-GR" dirty="0"/>
          </a:p>
        </p:txBody>
      </p:sp>
    </p:spTree>
    <p:extLst>
      <p:ext uri="{BB962C8B-B14F-4D97-AF65-F5344CB8AC3E}">
        <p14:creationId xmlns:p14="http://schemas.microsoft.com/office/powerpoint/2010/main" val="355245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16632"/>
            <a:ext cx="6276090" cy="6250987"/>
          </a:xfrm>
        </p:spPr>
      </p:pic>
      <p:sp>
        <p:nvSpPr>
          <p:cNvPr id="5" name="Θέση αριθμού διαφάνειας 4"/>
          <p:cNvSpPr>
            <a:spLocks noGrp="1"/>
          </p:cNvSpPr>
          <p:nvPr>
            <p:ph type="sldNum" sz="quarter" idx="12"/>
          </p:nvPr>
        </p:nvSpPr>
        <p:spPr/>
        <p:txBody>
          <a:bodyPr/>
          <a:lstStyle/>
          <a:p>
            <a:fld id="{5B7B113F-4432-499E-A10F-6AB311CC8C49}" type="slidenum">
              <a:rPr lang="el-GR" smtClean="0"/>
              <a:pPr/>
              <a:t>22</a:t>
            </a:fld>
            <a:endParaRPr lang="el-GR"/>
          </a:p>
        </p:txBody>
      </p:sp>
      <p:sp>
        <p:nvSpPr>
          <p:cNvPr id="7" name="Θέση υποσέλιδου 3"/>
          <p:cNvSpPr>
            <a:spLocks noGrp="1"/>
          </p:cNvSpPr>
          <p:nvPr>
            <p:ph type="ftr" sz="quarter" idx="11"/>
          </p:nvPr>
        </p:nvSpPr>
        <p:spPr>
          <a:xfrm>
            <a:off x="1331640" y="6356350"/>
            <a:ext cx="6480720" cy="365125"/>
          </a:xfrm>
        </p:spPr>
        <p:txBody>
          <a:bodyPr/>
          <a:lstStyle/>
          <a:p>
            <a:pPr lvl="0"/>
            <a:r>
              <a:rPr lang="el-GR" sz="1400" b="1" dirty="0"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Tree>
    <p:extLst>
      <p:ext uri="{BB962C8B-B14F-4D97-AF65-F5344CB8AC3E}">
        <p14:creationId xmlns:p14="http://schemas.microsoft.com/office/powerpoint/2010/main" val="390832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285728"/>
            <a:ext cx="8472518" cy="6286544"/>
          </a:xfrm>
        </p:spPr>
        <p:txBody>
          <a:bodyPr>
            <a:normAutofit fontScale="92500" lnSpcReduction="10000"/>
          </a:bodyPr>
          <a:lstStyle/>
          <a:p>
            <a:pPr lvl="0" algn="just">
              <a:lnSpc>
                <a:spcPct val="120000"/>
              </a:lnSpc>
              <a:buNone/>
            </a:pPr>
            <a:r>
              <a:rPr lang="en-US" sz="3000" b="1" dirty="0" smtClean="0">
                <a:solidFill>
                  <a:schemeClr val="tx1">
                    <a:lumMod val="65000"/>
                    <a:lumOff val="35000"/>
                  </a:schemeClr>
                </a:solidFill>
              </a:rPr>
              <a:t>	</a:t>
            </a:r>
            <a:r>
              <a:rPr lang="el-GR" sz="2800" dirty="0">
                <a:solidFill>
                  <a:schemeClr val="tx1">
                    <a:lumMod val="65000"/>
                    <a:lumOff val="35000"/>
                  </a:schemeClr>
                </a:solidFill>
              </a:rPr>
              <a:t> Εγκύκλιος  108457/Δ2/4-7-2016 του ΥΠ.Π.Ε.Θ</a:t>
            </a:r>
            <a:endParaRPr lang="el-GR" sz="3000" b="1" dirty="0" smtClean="0">
              <a:solidFill>
                <a:schemeClr val="tx1">
                  <a:lumMod val="65000"/>
                  <a:lumOff val="35000"/>
                </a:schemeClr>
              </a:solidFill>
            </a:endParaRPr>
          </a:p>
          <a:p>
            <a:pPr lvl="0" algn="just">
              <a:lnSpc>
                <a:spcPct val="120000"/>
              </a:lnSpc>
              <a:buNone/>
            </a:pPr>
            <a:r>
              <a:rPr lang="el-GR" sz="3000" b="1" dirty="0"/>
              <a:t>	</a:t>
            </a:r>
            <a:r>
              <a:rPr lang="el-GR" sz="3000" b="1" dirty="0" smtClean="0"/>
              <a:t>Τι κάνει ο διευθυντής εάν είναι ελλιπή τα δικαιολογητικά;</a:t>
            </a:r>
          </a:p>
          <a:p>
            <a:pPr marL="457200" lvl="0" indent="-457200" algn="just">
              <a:lnSpc>
                <a:spcPct val="120000"/>
              </a:lnSpc>
              <a:buFont typeface="+mj-lt"/>
              <a:buAutoNum type="arabicPeriod"/>
            </a:pPr>
            <a:r>
              <a:rPr lang="el-GR" sz="3000" u="sng" dirty="0" smtClean="0"/>
              <a:t>Ενημερώνει</a:t>
            </a:r>
            <a:r>
              <a:rPr lang="el-GR" sz="3000" dirty="0" smtClean="0"/>
              <a:t> τους κηδεμόνες σχετικά με </a:t>
            </a:r>
            <a:r>
              <a:rPr lang="el-GR" sz="3000" u="sng" dirty="0" smtClean="0"/>
              <a:t>τις ελλείψεις</a:t>
            </a:r>
            <a:r>
              <a:rPr lang="el-GR" sz="3000" dirty="0" smtClean="0"/>
              <a:t> στα έγγραφα και αφήνει εύλογο περιθώριο προσκόμισής τους.</a:t>
            </a:r>
          </a:p>
          <a:p>
            <a:pPr marL="457200" lvl="0" indent="-457200" algn="just">
              <a:lnSpc>
                <a:spcPct val="120000"/>
              </a:lnSpc>
              <a:buFont typeface="+mj-lt"/>
              <a:buAutoNum type="arabicPeriod"/>
            </a:pPr>
            <a:r>
              <a:rPr lang="el-GR" sz="3000" u="sng" dirty="0" smtClean="0"/>
              <a:t>Ενημερώνει</a:t>
            </a:r>
            <a:r>
              <a:rPr lang="el-GR" sz="3000" dirty="0" smtClean="0"/>
              <a:t> εκ νέου </a:t>
            </a:r>
            <a:r>
              <a:rPr lang="el-GR" sz="3000" u="sng" dirty="0" smtClean="0"/>
              <a:t>για τις ευθύνες</a:t>
            </a:r>
            <a:r>
              <a:rPr lang="el-GR" sz="3000" dirty="0" smtClean="0"/>
              <a:t> τους και </a:t>
            </a:r>
            <a:r>
              <a:rPr lang="el-GR" sz="3000" u="sng" dirty="0" smtClean="0"/>
              <a:t>τις συνέπειες</a:t>
            </a:r>
            <a:r>
              <a:rPr lang="el-GR" sz="3000" dirty="0" smtClean="0"/>
              <a:t> που έχει η πλημμελής άσκηση της επιμέλειας </a:t>
            </a:r>
            <a:r>
              <a:rPr lang="el-GR" sz="3000" dirty="0" smtClean="0">
                <a:latin typeface="Arial"/>
                <a:cs typeface="Arial"/>
              </a:rPr>
              <a:t>→</a:t>
            </a:r>
            <a:r>
              <a:rPr lang="el-GR" sz="3000" dirty="0" smtClean="0"/>
              <a:t> εάν δεν επιδείξουν τη δέουσα επιμέλεια ή υποκρύπτονται άλλοι λόγοι (ψευδής δήλωση), τους γνωστοποιεί όσα αναφέρονται στον Αστικό Κώδικα</a:t>
            </a:r>
          </a:p>
          <a:p>
            <a:endParaRPr lang="el-GR" sz="2800" dirty="0" smtClean="0"/>
          </a:p>
          <a:p>
            <a:endParaRPr lang="el-GR" dirty="0"/>
          </a:p>
        </p:txBody>
      </p:sp>
      <p:sp>
        <p:nvSpPr>
          <p:cNvPr id="4"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23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35" y="779482"/>
            <a:ext cx="8959471" cy="452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24</a:t>
            </a:fld>
            <a:endParaRPr lang="el-GR"/>
          </a:p>
        </p:txBody>
      </p:sp>
    </p:spTree>
    <p:extLst>
      <p:ext uri="{BB962C8B-B14F-4D97-AF65-F5344CB8AC3E}">
        <p14:creationId xmlns:p14="http://schemas.microsoft.com/office/powerpoint/2010/main" val="384204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332656"/>
            <a:ext cx="8147248" cy="5793507"/>
          </a:xfrm>
        </p:spPr>
        <p:txBody>
          <a:bodyPr/>
          <a:lstStyle/>
          <a:p>
            <a:pPr marL="0" lvl="0" indent="0" algn="just">
              <a:lnSpc>
                <a:spcPct val="120000"/>
              </a:lnSpc>
              <a:buNone/>
            </a:pPr>
            <a:r>
              <a:rPr lang="en-US" sz="3000" dirty="0" smtClean="0">
                <a:solidFill>
                  <a:prstClr val="black"/>
                </a:solidFill>
              </a:rPr>
              <a:t>3. </a:t>
            </a:r>
            <a:r>
              <a:rPr lang="el-GR" sz="3000" u="sng" dirty="0" smtClean="0">
                <a:solidFill>
                  <a:prstClr val="black"/>
                </a:solidFill>
              </a:rPr>
              <a:t>Υποδεικνύει</a:t>
            </a:r>
            <a:r>
              <a:rPr lang="el-GR" sz="3000" dirty="0" smtClean="0">
                <a:solidFill>
                  <a:prstClr val="black"/>
                </a:solidFill>
              </a:rPr>
              <a:t> </a:t>
            </a:r>
            <a:r>
              <a:rPr lang="el-GR" sz="3000" dirty="0">
                <a:solidFill>
                  <a:prstClr val="black"/>
                </a:solidFill>
              </a:rPr>
              <a:t>τους φορείς στους οποίους μπορεί να απευθυνθεί για τη συμπλήρωση των δικαιολογητικών και </a:t>
            </a:r>
            <a:r>
              <a:rPr lang="el-GR" sz="3000" u="sng" dirty="0">
                <a:solidFill>
                  <a:prstClr val="black"/>
                </a:solidFill>
              </a:rPr>
              <a:t>υποστηρίζει</a:t>
            </a:r>
            <a:r>
              <a:rPr lang="el-GR" sz="3000" dirty="0">
                <a:solidFill>
                  <a:prstClr val="black"/>
                </a:solidFill>
              </a:rPr>
              <a:t> τη διαδικασία, </a:t>
            </a:r>
            <a:endParaRPr lang="el-GR" sz="3000" dirty="0" smtClean="0">
              <a:solidFill>
                <a:prstClr val="black"/>
              </a:solidFill>
            </a:endParaRPr>
          </a:p>
          <a:p>
            <a:pPr marL="0" lvl="0" indent="0" algn="just">
              <a:lnSpc>
                <a:spcPct val="120000"/>
              </a:lnSpc>
              <a:buNone/>
            </a:pPr>
            <a:r>
              <a:rPr lang="el-GR" sz="3000" u="sng" dirty="0" smtClean="0">
                <a:solidFill>
                  <a:prstClr val="black"/>
                </a:solidFill>
              </a:rPr>
              <a:t>ζητά </a:t>
            </a:r>
            <a:r>
              <a:rPr lang="el-GR" sz="3000" u="sng" dirty="0">
                <a:solidFill>
                  <a:prstClr val="black"/>
                </a:solidFill>
              </a:rPr>
              <a:t>τη συνδρομή</a:t>
            </a:r>
            <a:r>
              <a:rPr lang="el-GR" sz="3000" dirty="0">
                <a:solidFill>
                  <a:prstClr val="black"/>
                </a:solidFill>
              </a:rPr>
              <a:t> κοινωνικής υπηρεσίας ή του  δήμου ή άλλου φορέα.  </a:t>
            </a:r>
            <a:endParaRPr lang="el-GR" sz="3000" dirty="0" smtClean="0">
              <a:solidFill>
                <a:prstClr val="black"/>
              </a:solidFill>
            </a:endParaRPr>
          </a:p>
          <a:p>
            <a:pPr marL="0" lvl="0" indent="0" algn="just">
              <a:lnSpc>
                <a:spcPct val="120000"/>
              </a:lnSpc>
              <a:buNone/>
            </a:pPr>
            <a:r>
              <a:rPr lang="el-GR" sz="3000" dirty="0" smtClean="0">
                <a:solidFill>
                  <a:prstClr val="black"/>
                </a:solidFill>
              </a:rPr>
              <a:t>Μέχρι </a:t>
            </a:r>
            <a:r>
              <a:rPr lang="el-GR" sz="3000" dirty="0">
                <a:solidFill>
                  <a:prstClr val="black"/>
                </a:solidFill>
              </a:rPr>
              <a:t>τη συμπλήρωση των δικαιολογητικών</a:t>
            </a:r>
            <a:r>
              <a:rPr lang="el-GR" sz="3000" b="1" dirty="0">
                <a:solidFill>
                  <a:prstClr val="black"/>
                </a:solidFill>
              </a:rPr>
              <a:t>, ο μαθητής εγγράφεται στο σχολείο με τα στοιχεία που δηλώνει με Υπεύθυνη Δήλωση ο κηδεμόνας του.</a:t>
            </a:r>
            <a:endParaRPr lang="el-GR" sz="3000" dirty="0">
              <a:solidFill>
                <a:prstClr val="black"/>
              </a:solidFill>
            </a:endParaRP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25</a:t>
            </a:fld>
            <a:endParaRPr lang="el-GR"/>
          </a:p>
        </p:txBody>
      </p:sp>
    </p:spTree>
    <p:extLst>
      <p:ext uri="{BB962C8B-B14F-4D97-AF65-F5344CB8AC3E}">
        <p14:creationId xmlns:p14="http://schemas.microsoft.com/office/powerpoint/2010/main" val="262826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260648"/>
            <a:ext cx="8291264" cy="5865515"/>
          </a:xfrm>
        </p:spPr>
        <p:txBody>
          <a:bodyPr>
            <a:normAutofit fontScale="77500" lnSpcReduction="20000"/>
          </a:bodyPr>
          <a:lstStyle/>
          <a:p>
            <a:pPr lvl="0" algn="just">
              <a:lnSpc>
                <a:spcPct val="140000"/>
              </a:lnSpc>
            </a:pPr>
            <a:r>
              <a:rPr lang="el-GR" b="1" dirty="0">
                <a:solidFill>
                  <a:prstClr val="black"/>
                </a:solidFill>
              </a:rPr>
              <a:t>Τι κάνει το σχολείο εάν οι κηδεμόνες δηλώσουν αδυναμία προσκόμισης δικαιολογητικών και εφόσον έχουν αντικειμενικούς λόγους </a:t>
            </a:r>
            <a:r>
              <a:rPr lang="el-GR" b="1" dirty="0">
                <a:solidFill>
                  <a:prstClr val="black"/>
                </a:solidFill>
                <a:latin typeface="Arial"/>
                <a:cs typeface="Arial"/>
              </a:rPr>
              <a:t>→</a:t>
            </a:r>
            <a:r>
              <a:rPr lang="el-GR" b="1" dirty="0">
                <a:solidFill>
                  <a:prstClr val="black"/>
                </a:solidFill>
              </a:rPr>
              <a:t> φόβος δίωξης στη χώρα προέλευσης; </a:t>
            </a:r>
          </a:p>
          <a:p>
            <a:pPr lvl="0" algn="just">
              <a:lnSpc>
                <a:spcPct val="140000"/>
              </a:lnSpc>
            </a:pPr>
            <a:r>
              <a:rPr lang="el-GR" dirty="0">
                <a:solidFill>
                  <a:prstClr val="black"/>
                </a:solidFill>
              </a:rPr>
              <a:t>Ενημερώνονται οι αρμόδιες Διευθύνσεις του Υπουργείου </a:t>
            </a:r>
            <a:r>
              <a:rPr lang="el-GR" dirty="0" smtClean="0">
                <a:solidFill>
                  <a:prstClr val="black"/>
                </a:solidFill>
              </a:rPr>
              <a:t>Παιδείας:  </a:t>
            </a:r>
            <a:endParaRPr lang="el-GR" dirty="0">
              <a:solidFill>
                <a:prstClr val="black"/>
              </a:solidFill>
              <a:latin typeface="Arial"/>
              <a:cs typeface="Arial"/>
            </a:endParaRPr>
          </a:p>
          <a:p>
            <a:pPr lvl="0" algn="just">
              <a:lnSpc>
                <a:spcPct val="140000"/>
              </a:lnSpc>
            </a:pPr>
            <a:r>
              <a:rPr lang="el-GR" dirty="0">
                <a:solidFill>
                  <a:prstClr val="black"/>
                </a:solidFill>
              </a:rPr>
              <a:t>α) Διεύθυνση Παιδείας Ομογενών, Διαπολιτισμικής Εκπαίδευσης, Ξένων και Μειονοτικών Σχολείων (Δ.Π.Ο.Δ.Ε.Ξ.Μ.Σ.), </a:t>
            </a:r>
          </a:p>
          <a:p>
            <a:pPr lvl="0" algn="just">
              <a:lnSpc>
                <a:spcPct val="140000"/>
              </a:lnSpc>
            </a:pPr>
            <a:r>
              <a:rPr lang="el-GR" dirty="0">
                <a:solidFill>
                  <a:prstClr val="black"/>
                </a:solidFill>
              </a:rPr>
              <a:t>β) Διεύθυνση Σπουδών, Προγραμμάτων και Οργάνωσης Δευτεροβάθμιας Εκπαίδευσης (Δ.Σ.Π.Ο.Δ.Ε.),</a:t>
            </a: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26</a:t>
            </a:fld>
            <a:endParaRPr lang="el-GR"/>
          </a:p>
        </p:txBody>
      </p:sp>
    </p:spTree>
    <p:extLst>
      <p:ext uri="{BB962C8B-B14F-4D97-AF65-F5344CB8AC3E}">
        <p14:creationId xmlns:p14="http://schemas.microsoft.com/office/powerpoint/2010/main" val="195162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214290"/>
            <a:ext cx="8115328" cy="5911873"/>
          </a:xfrm>
        </p:spPr>
        <p:txBody>
          <a:bodyPr>
            <a:normAutofit/>
          </a:bodyPr>
          <a:lstStyle/>
          <a:p>
            <a:pPr lvl="0" algn="just">
              <a:lnSpc>
                <a:spcPct val="120000"/>
              </a:lnSpc>
            </a:pPr>
            <a:r>
              <a:rPr lang="el-GR" sz="3000" dirty="0" smtClean="0"/>
              <a:t>Οι Διευθύνσεις αυτές θα κάνουν τις απαραίτητες ενέργειες </a:t>
            </a:r>
            <a:r>
              <a:rPr lang="el-GR" sz="3000" u="sng" dirty="0" smtClean="0"/>
              <a:t>για να λυθεί προς το συμφέρον του παιδιού</a:t>
            </a:r>
            <a:r>
              <a:rPr lang="el-GR" sz="3000" dirty="0" smtClean="0"/>
              <a:t> το ζήτημα:</a:t>
            </a:r>
          </a:p>
          <a:p>
            <a:pPr algn="just">
              <a:lnSpc>
                <a:spcPct val="120000"/>
              </a:lnSpc>
            </a:pPr>
            <a:r>
              <a:rPr lang="el-GR" sz="3000" dirty="0" smtClean="0"/>
              <a:t>α) </a:t>
            </a:r>
            <a:r>
              <a:rPr lang="el-GR" sz="3000" b="1" dirty="0" smtClean="0"/>
              <a:t>επικοινωνία με Πρεσβείες, Προξενικές Αρχές της χώρας</a:t>
            </a:r>
            <a:r>
              <a:rPr lang="el-GR" sz="3000" dirty="0" smtClean="0"/>
              <a:t> (από τη Διεύθυνση Π.Ο.Δ.Ε.Ξ.Μ.Σ.) </a:t>
            </a:r>
          </a:p>
          <a:p>
            <a:pPr algn="just">
              <a:lnSpc>
                <a:spcPct val="120000"/>
              </a:lnSpc>
            </a:pPr>
            <a:r>
              <a:rPr lang="el-GR" sz="3000" dirty="0" smtClean="0"/>
              <a:t>β) </a:t>
            </a:r>
            <a:r>
              <a:rPr lang="el-GR" sz="3000" b="1" dirty="0" smtClean="0"/>
              <a:t>δίδεται εντολή για διεξαγωγή κατατακτήριων εξετάσεων</a:t>
            </a:r>
            <a:r>
              <a:rPr lang="el-GR" sz="3000" dirty="0" smtClean="0"/>
              <a:t> (από τη Διεύθυνση Σ.Π.Ο.Δ.Ε.).</a:t>
            </a:r>
          </a:p>
          <a:p>
            <a:endParaRPr lang="el-GR" dirty="0"/>
          </a:p>
        </p:txBody>
      </p:sp>
      <p:sp>
        <p:nvSpPr>
          <p:cNvPr id="4"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27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2656"/>
            <a:ext cx="8291264" cy="5793507"/>
          </a:xfrm>
        </p:spPr>
        <p:txBody>
          <a:bodyPr>
            <a:normAutofit fontScale="85000" lnSpcReduction="10000"/>
          </a:bodyPr>
          <a:lstStyle/>
          <a:p>
            <a:pPr lvl="0" algn="just">
              <a:lnSpc>
                <a:spcPct val="130000"/>
              </a:lnSpc>
            </a:pPr>
            <a:r>
              <a:rPr lang="el-GR" sz="3000" b="1" dirty="0">
                <a:solidFill>
                  <a:prstClr val="black"/>
                </a:solidFill>
              </a:rPr>
              <a:t>Τι γίνεται σε περιπτώσεις που κηδεμόνες δεν προσκομίζουν τα δικαιολογητικά εγγραφής και δεν έχουν αντικειμενική αδυναμία;</a:t>
            </a:r>
          </a:p>
          <a:p>
            <a:pPr lvl="0" algn="just">
              <a:lnSpc>
                <a:spcPct val="130000"/>
              </a:lnSpc>
            </a:pPr>
            <a:r>
              <a:rPr lang="el-GR" sz="3000" dirty="0">
                <a:solidFill>
                  <a:prstClr val="black"/>
                </a:solidFill>
              </a:rPr>
              <a:t>Έγγραφη ενημέρωση από το σχολείο για την ευθύνη τους και τις συνέπειες της πλημμελούς άσκησης επιμέλειας</a:t>
            </a:r>
          </a:p>
          <a:p>
            <a:pPr lvl="0" algn="just">
              <a:lnSpc>
                <a:spcPct val="130000"/>
              </a:lnSpc>
            </a:pPr>
            <a:r>
              <a:rPr lang="el-GR" sz="3000" dirty="0">
                <a:solidFill>
                  <a:prstClr val="black"/>
                </a:solidFill>
              </a:rPr>
              <a:t>Ενημέρωση ότι θα ζητηθεί συνδρομή εισαγγελέα για τη διευθέτηση του προβλήματος (εάν αρνείται να συνεργαστεί)</a:t>
            </a:r>
          </a:p>
          <a:p>
            <a:pPr lvl="0" algn="just">
              <a:lnSpc>
                <a:spcPct val="130000"/>
              </a:lnSpc>
            </a:pPr>
            <a:r>
              <a:rPr lang="el-GR" sz="3000" dirty="0">
                <a:solidFill>
                  <a:prstClr val="black"/>
                </a:solidFill>
              </a:rPr>
              <a:t>Καταρτίζει κατάλογο μαθητών που έχουν εκκρεμότητα και τον στέλνει στη Δ.Δ.Ε. </a:t>
            </a:r>
            <a:r>
              <a:rPr lang="el-GR" sz="3000" dirty="0" smtClean="0">
                <a:solidFill>
                  <a:prstClr val="black"/>
                </a:solidFill>
              </a:rPr>
              <a:t>=&gt; τον </a:t>
            </a:r>
            <a:r>
              <a:rPr lang="el-GR" sz="3000" dirty="0">
                <a:solidFill>
                  <a:prstClr val="black"/>
                </a:solidFill>
              </a:rPr>
              <a:t>προωθεί στη Δ.Σ.Π.Ο.Δ.Ε. του ΥΠ.Π.Ε.Θ.</a:t>
            </a: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28</a:t>
            </a:fld>
            <a:endParaRPr lang="el-GR"/>
          </a:p>
        </p:txBody>
      </p:sp>
    </p:spTree>
    <p:extLst>
      <p:ext uri="{BB962C8B-B14F-4D97-AF65-F5344CB8AC3E}">
        <p14:creationId xmlns:p14="http://schemas.microsoft.com/office/powerpoint/2010/main" val="217283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88640"/>
            <a:ext cx="8352928" cy="6264696"/>
          </a:xfrm>
        </p:spPr>
        <p:txBody>
          <a:bodyPr>
            <a:normAutofit/>
          </a:bodyPr>
          <a:lstStyle/>
          <a:p>
            <a:pPr lvl="0">
              <a:lnSpc>
                <a:spcPct val="130000"/>
              </a:lnSpc>
            </a:pPr>
            <a:r>
              <a:rPr lang="el-GR" sz="3000" b="1" dirty="0" smtClean="0">
                <a:solidFill>
                  <a:prstClr val="black"/>
                </a:solidFill>
              </a:rPr>
              <a:t>Τι </a:t>
            </a:r>
            <a:r>
              <a:rPr lang="el-GR" sz="3000" b="1" dirty="0">
                <a:solidFill>
                  <a:prstClr val="black"/>
                </a:solidFill>
              </a:rPr>
              <a:t>γίνεται σε περιπτώσεις</a:t>
            </a:r>
            <a:r>
              <a:rPr lang="el-GR" sz="3000" b="1" dirty="0" smtClean="0"/>
              <a:t> ανήλικων, χωρίς επίβλεψη ενηλίκου, που προσέρχονται για εγγραφή</a:t>
            </a:r>
            <a:r>
              <a:rPr lang="el-GR" sz="3000" dirty="0" smtClean="0"/>
              <a:t>.  </a:t>
            </a:r>
          </a:p>
          <a:p>
            <a:pPr lvl="0">
              <a:lnSpc>
                <a:spcPct val="130000"/>
              </a:lnSpc>
            </a:pPr>
            <a:r>
              <a:rPr lang="el-GR" sz="3000" dirty="0" smtClean="0"/>
              <a:t>Ο διευθυντής στέλνει </a:t>
            </a:r>
            <a:r>
              <a:rPr lang="el-GR" sz="3000" b="1" dirty="0" smtClean="0"/>
              <a:t>έγγραφο προς το Δικαστήριο</a:t>
            </a:r>
            <a:r>
              <a:rPr lang="el-GR" sz="3000" dirty="0" smtClean="0"/>
              <a:t> και </a:t>
            </a:r>
            <a:r>
              <a:rPr lang="el-GR" sz="3000" b="1" dirty="0" smtClean="0"/>
              <a:t>ζητά να οριστεί Επίτροπος</a:t>
            </a:r>
            <a:r>
              <a:rPr lang="el-GR" sz="3000" dirty="0" smtClean="0"/>
              <a:t> για τους ανήλικους και η καταχώριση των στοιχείων της ταυτότητάς τους γίνεται </a:t>
            </a:r>
            <a:r>
              <a:rPr lang="el-GR" sz="3000" b="1" dirty="0" smtClean="0"/>
              <a:t>βάσει της δήλωσής τους</a:t>
            </a:r>
            <a:r>
              <a:rPr lang="el-GR" sz="3000" dirty="0" smtClean="0"/>
              <a:t>. </a:t>
            </a:r>
          </a:p>
          <a:p>
            <a:pPr marL="0" indent="0">
              <a:buNone/>
            </a:pPr>
            <a:endParaRPr lang="el-GR" dirty="0"/>
          </a:p>
        </p:txBody>
      </p:sp>
      <p:sp>
        <p:nvSpPr>
          <p:cNvPr id="4"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29</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620688"/>
            <a:ext cx="8575338" cy="1728192"/>
          </a:xfrm>
        </p:spPr>
      </p:pic>
      <p:sp>
        <p:nvSpPr>
          <p:cNvPr id="4" name="Θέση περιεχομένου 3"/>
          <p:cNvSpPr>
            <a:spLocks noGrp="1"/>
          </p:cNvSpPr>
          <p:nvPr>
            <p:ph sz="half" idx="2"/>
          </p:nvPr>
        </p:nvSpPr>
        <p:spPr>
          <a:xfrm>
            <a:off x="683568" y="2852937"/>
            <a:ext cx="7920880" cy="3168352"/>
          </a:xfrm>
        </p:spPr>
        <p:txBody>
          <a:bodyPr/>
          <a:lstStyle/>
          <a:p>
            <a:pPr marL="0" lvl="0" indent="0" algn="just">
              <a:buNone/>
            </a:pPr>
            <a:r>
              <a:rPr lang="el-GR" sz="2700" b="1" dirty="0">
                <a:solidFill>
                  <a:prstClr val="black">
                    <a:lumMod val="85000"/>
                    <a:lumOff val="15000"/>
                  </a:prstClr>
                </a:solidFill>
              </a:rPr>
              <a:t>Εγκύκλιος  108457/Δ2/4-7-2016 του ΥΠ.Π.Ε.Θ</a:t>
            </a:r>
            <a:r>
              <a:rPr lang="el-GR" sz="2700" b="1" dirty="0" smtClean="0">
                <a:solidFill>
                  <a:prstClr val="black">
                    <a:lumMod val="85000"/>
                    <a:lumOff val="15000"/>
                  </a:prstClr>
                </a:solidFill>
              </a:rPr>
              <a:t>. </a:t>
            </a:r>
          </a:p>
          <a:p>
            <a:pPr marL="0" lvl="0" indent="0" algn="just">
              <a:buNone/>
            </a:pPr>
            <a:r>
              <a:rPr lang="el-GR" sz="2700" dirty="0" smtClean="0">
                <a:solidFill>
                  <a:prstClr val="black">
                    <a:lumMod val="85000"/>
                    <a:lumOff val="15000"/>
                  </a:prstClr>
                </a:solidFill>
              </a:rPr>
              <a:t>Θέμα</a:t>
            </a:r>
            <a:r>
              <a:rPr lang="el-GR" sz="2700" dirty="0">
                <a:solidFill>
                  <a:prstClr val="black">
                    <a:lumMod val="85000"/>
                    <a:lumOff val="15000"/>
                  </a:prstClr>
                </a:solidFill>
              </a:rPr>
              <a:t>: </a:t>
            </a:r>
            <a:r>
              <a:rPr lang="el-GR" sz="2700" i="1" dirty="0">
                <a:solidFill>
                  <a:prstClr val="black">
                    <a:lumMod val="85000"/>
                    <a:lumOff val="15000"/>
                  </a:prstClr>
                </a:solidFill>
              </a:rPr>
              <a:t>«Εγκύκλιος σχετικά με την εγγραφή αλλοδαπών μαθητών με ελλιπή δικαιολογητικά σε σχολικές μονάδες Δευτεροβάθμιας Εκπαίδευσης της χώρας» </a:t>
            </a:r>
          </a:p>
          <a:p>
            <a:pPr marL="0" indent="0">
              <a:buNone/>
            </a:pPr>
            <a:endParaRPr lang="el-GR" dirty="0"/>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3</a:t>
            </a:fld>
            <a:endParaRPr lang="el-GR"/>
          </a:p>
        </p:txBody>
      </p:sp>
    </p:spTree>
    <p:extLst>
      <p:ext uri="{BB962C8B-B14F-4D97-AF65-F5344CB8AC3E}">
        <p14:creationId xmlns:p14="http://schemas.microsoft.com/office/powerpoint/2010/main" val="220154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91264" cy="1426170"/>
          </a:xfrm>
        </p:spPr>
        <p:txBody>
          <a:bodyPr>
            <a:normAutofit fontScale="90000"/>
          </a:bodyPr>
          <a:lstStyle/>
          <a:p>
            <a:pPr algn="l"/>
            <a:r>
              <a:rPr lang="el-GR" sz="2200" b="1" dirty="0">
                <a:solidFill>
                  <a:srgbClr val="C0504D">
                    <a:lumMod val="75000"/>
                  </a:srgbClr>
                </a:solidFill>
              </a:rPr>
              <a:t>ΠΔ 220/2007 (ΦΕΚ 251, τ. Α’) Προσαρμογή της Ελληνικής Νομοθεσίας προς τις διατάξεις της Οδηγίας 2003/9/ΕΚ του Συμβουλίου της 27ης Ιανουαρίου 2003, σχετικά με τις ελάχιστες απαιτήσεις για την υποδοχή των αιτούντων άσυλο στα κράτη μέλη (ΕΕ</a:t>
            </a:r>
            <a:r>
              <a:rPr lang="en-US" sz="2200" b="1" dirty="0">
                <a:solidFill>
                  <a:srgbClr val="C0504D">
                    <a:lumMod val="75000"/>
                  </a:srgbClr>
                </a:solidFill>
              </a:rPr>
              <a:t>L 31/6.2.2003)</a:t>
            </a:r>
            <a:endParaRPr lang="el-GR" dirty="0"/>
          </a:p>
        </p:txBody>
      </p:sp>
      <p:sp>
        <p:nvSpPr>
          <p:cNvPr id="3" name="Θέση περιεχομένου 2"/>
          <p:cNvSpPr>
            <a:spLocks noGrp="1"/>
          </p:cNvSpPr>
          <p:nvPr>
            <p:ph idx="1"/>
          </p:nvPr>
        </p:nvSpPr>
        <p:spPr>
          <a:xfrm>
            <a:off x="457200" y="1772816"/>
            <a:ext cx="8147248" cy="4536504"/>
          </a:xfrm>
        </p:spPr>
        <p:txBody>
          <a:bodyPr/>
          <a:lstStyle/>
          <a:p>
            <a:pPr marL="0" lvl="0" indent="0">
              <a:buNone/>
            </a:pPr>
            <a:r>
              <a:rPr lang="el-GR" sz="2400" dirty="0">
                <a:solidFill>
                  <a:prstClr val="black"/>
                </a:solidFill>
              </a:rPr>
              <a:t>στ) </a:t>
            </a:r>
            <a:r>
              <a:rPr lang="el-GR" sz="2400" b="1" dirty="0">
                <a:solidFill>
                  <a:prstClr val="black"/>
                </a:solidFill>
              </a:rPr>
              <a:t>«Ασυνόδευτος ανήλικος» </a:t>
            </a:r>
            <a:endParaRPr lang="en-US" sz="2400" b="1" dirty="0">
              <a:solidFill>
                <a:prstClr val="black"/>
              </a:solidFill>
            </a:endParaRPr>
          </a:p>
          <a:p>
            <a:pPr marL="0" lvl="0" indent="0" algn="just">
              <a:buNone/>
            </a:pPr>
            <a:r>
              <a:rPr lang="el-GR" sz="2400" dirty="0">
                <a:solidFill>
                  <a:prstClr val="black"/>
                </a:solidFill>
              </a:rPr>
              <a:t>είναι ο υπήκοος τρίτης</a:t>
            </a:r>
            <a:r>
              <a:rPr lang="en-US" sz="2400" dirty="0">
                <a:solidFill>
                  <a:prstClr val="black"/>
                </a:solidFill>
              </a:rPr>
              <a:t> </a:t>
            </a:r>
            <a:r>
              <a:rPr lang="el-GR" sz="2400" dirty="0">
                <a:solidFill>
                  <a:prstClr val="black"/>
                </a:solidFill>
              </a:rPr>
              <a:t>χώρας ή ο </a:t>
            </a:r>
            <a:r>
              <a:rPr lang="el-GR" sz="2400" dirty="0" err="1">
                <a:solidFill>
                  <a:prstClr val="black"/>
                </a:solidFill>
              </a:rPr>
              <a:t>ανιθαγενής</a:t>
            </a:r>
            <a:r>
              <a:rPr lang="el-GR" sz="2400" dirty="0">
                <a:solidFill>
                  <a:prstClr val="black"/>
                </a:solidFill>
              </a:rPr>
              <a:t> ηλικίας κάτω των 18 ετών, ο</a:t>
            </a:r>
            <a:r>
              <a:rPr lang="en-US" sz="2400" dirty="0">
                <a:solidFill>
                  <a:prstClr val="black"/>
                </a:solidFill>
              </a:rPr>
              <a:t> </a:t>
            </a:r>
            <a:r>
              <a:rPr lang="el-GR" sz="2400" dirty="0">
                <a:solidFill>
                  <a:prstClr val="black"/>
                </a:solidFill>
              </a:rPr>
              <a:t>οποίος </a:t>
            </a:r>
            <a:r>
              <a:rPr lang="el-GR" sz="2400" dirty="0" smtClean="0">
                <a:solidFill>
                  <a:prstClr val="black"/>
                </a:solidFill>
              </a:rPr>
              <a:t>φθάνει </a:t>
            </a:r>
            <a:r>
              <a:rPr lang="el-GR" sz="2400" dirty="0">
                <a:solidFill>
                  <a:prstClr val="black"/>
                </a:solidFill>
              </a:rPr>
              <a:t>στην Ελλάδα </a:t>
            </a:r>
            <a:r>
              <a:rPr lang="el-GR" sz="2400" b="1" dirty="0">
                <a:solidFill>
                  <a:prstClr val="black"/>
                </a:solidFill>
              </a:rPr>
              <a:t>χωρίς να συνοδεύεται από</a:t>
            </a:r>
            <a:r>
              <a:rPr lang="en-US" sz="2400" b="1" dirty="0">
                <a:solidFill>
                  <a:prstClr val="black"/>
                </a:solidFill>
              </a:rPr>
              <a:t> </a:t>
            </a:r>
            <a:r>
              <a:rPr lang="el-GR" sz="2400" b="1" dirty="0">
                <a:solidFill>
                  <a:prstClr val="black"/>
                </a:solidFill>
              </a:rPr>
              <a:t>ενήλικο υπεύθυνο </a:t>
            </a:r>
            <a:r>
              <a:rPr lang="el-GR" sz="2400" dirty="0">
                <a:solidFill>
                  <a:prstClr val="black"/>
                </a:solidFill>
              </a:rPr>
              <a:t>για τη φροντίδα του, σύμφωνα με</a:t>
            </a:r>
            <a:r>
              <a:rPr lang="en-US" sz="2400" dirty="0">
                <a:solidFill>
                  <a:prstClr val="black"/>
                </a:solidFill>
              </a:rPr>
              <a:t> </a:t>
            </a:r>
            <a:r>
              <a:rPr lang="el-GR" sz="2400" dirty="0">
                <a:solidFill>
                  <a:prstClr val="black"/>
                </a:solidFill>
              </a:rPr>
              <a:t>το νόμο ή το έθιμο, για όσο χρόνο δεν έχει τεθεί υπό</a:t>
            </a:r>
            <a:r>
              <a:rPr lang="en-US" sz="2400" dirty="0">
                <a:solidFill>
                  <a:prstClr val="black"/>
                </a:solidFill>
              </a:rPr>
              <a:t> </a:t>
            </a:r>
            <a:r>
              <a:rPr lang="el-GR" sz="2400" dirty="0">
                <a:solidFill>
                  <a:prstClr val="black"/>
                </a:solidFill>
              </a:rPr>
              <a:t>την ουσιαστική φροντίδα ενός τέτοιου </a:t>
            </a:r>
            <a:r>
              <a:rPr lang="el-GR" sz="2400" dirty="0" smtClean="0">
                <a:solidFill>
                  <a:prstClr val="black"/>
                </a:solidFill>
              </a:rPr>
              <a:t>προσώπου, </a:t>
            </a:r>
            <a:r>
              <a:rPr lang="el-GR" sz="2400" b="1" dirty="0" smtClean="0">
                <a:solidFill>
                  <a:prstClr val="black"/>
                </a:solidFill>
              </a:rPr>
              <a:t>ή</a:t>
            </a:r>
            <a:r>
              <a:rPr lang="el-GR" sz="2400" dirty="0" smtClean="0">
                <a:solidFill>
                  <a:prstClr val="black"/>
                </a:solidFill>
              </a:rPr>
              <a:t> </a:t>
            </a:r>
            <a:r>
              <a:rPr lang="el-GR" sz="2400" dirty="0">
                <a:solidFill>
                  <a:prstClr val="black"/>
                </a:solidFill>
              </a:rPr>
              <a:t>ο</a:t>
            </a:r>
            <a:r>
              <a:rPr lang="en-US" sz="2400" dirty="0">
                <a:solidFill>
                  <a:prstClr val="black"/>
                </a:solidFill>
              </a:rPr>
              <a:t> </a:t>
            </a:r>
            <a:r>
              <a:rPr lang="el-GR" sz="2400" dirty="0">
                <a:solidFill>
                  <a:prstClr val="black"/>
                </a:solidFill>
              </a:rPr>
              <a:t>ανήλικος που </a:t>
            </a:r>
            <a:r>
              <a:rPr lang="el-GR" sz="2400" b="1" dirty="0">
                <a:solidFill>
                  <a:prstClr val="black"/>
                </a:solidFill>
              </a:rPr>
              <a:t>αφέθηκε ασυνόδευτος μετά την είσοδό</a:t>
            </a:r>
            <a:r>
              <a:rPr lang="en-US" sz="2400" b="1" dirty="0">
                <a:solidFill>
                  <a:prstClr val="black"/>
                </a:solidFill>
              </a:rPr>
              <a:t> </a:t>
            </a:r>
            <a:r>
              <a:rPr lang="el-GR" sz="2400" b="1" dirty="0">
                <a:solidFill>
                  <a:prstClr val="black"/>
                </a:solidFill>
              </a:rPr>
              <a:t>του στην Ελλάδα</a:t>
            </a:r>
            <a:r>
              <a:rPr lang="el-GR" sz="2400" dirty="0" smtClean="0">
                <a:solidFill>
                  <a:prstClr val="black"/>
                </a:solidFill>
              </a:rPr>
              <a:t>.</a:t>
            </a:r>
          </a:p>
          <a:p>
            <a:pPr marL="0" indent="0">
              <a:buNone/>
            </a:pPr>
            <a:r>
              <a:rPr lang="el-GR" sz="2400" dirty="0"/>
              <a:t>ζ) </a:t>
            </a:r>
            <a:r>
              <a:rPr lang="el-GR" sz="2400" b="1" dirty="0"/>
              <a:t>«Εκπρόσωπος ασυνόδευτου ανηλίκου» </a:t>
            </a:r>
            <a:endParaRPr lang="en-US" sz="2400" b="1" dirty="0"/>
          </a:p>
          <a:p>
            <a:pPr marL="0" indent="0" algn="just">
              <a:buNone/>
            </a:pPr>
            <a:r>
              <a:rPr lang="el-GR" sz="2400" dirty="0"/>
              <a:t>είναι το</a:t>
            </a:r>
            <a:r>
              <a:rPr lang="en-US" sz="2400" dirty="0"/>
              <a:t> </a:t>
            </a:r>
            <a:r>
              <a:rPr lang="el-GR" sz="2400" dirty="0"/>
              <a:t>πρόσωπο που ορίζεται από τον κατά τόπον αρμόδιο</a:t>
            </a:r>
            <a:r>
              <a:rPr lang="en-US" sz="2400" dirty="0"/>
              <a:t> </a:t>
            </a:r>
            <a:r>
              <a:rPr lang="el-GR" sz="2400" dirty="0"/>
              <a:t>Εισαγγελέα Ανηλίκων, ή όπου δεν υπάρχει Εισαγγελέας</a:t>
            </a:r>
            <a:r>
              <a:rPr lang="en-US" sz="2400" dirty="0"/>
              <a:t> </a:t>
            </a:r>
            <a:r>
              <a:rPr lang="el-GR" sz="2400" dirty="0"/>
              <a:t>Ανηλίκων, από τον Εισαγγελέα Πρωτοδικών.</a:t>
            </a:r>
            <a:endParaRPr lang="en-US" sz="2400" dirty="0"/>
          </a:p>
          <a:p>
            <a:pPr marL="0" lvl="0" indent="0" algn="just">
              <a:buNone/>
            </a:pPr>
            <a:endParaRPr lang="el-GR" sz="2400" dirty="0">
              <a:solidFill>
                <a:prstClr val="black"/>
              </a:solidFill>
            </a:endParaRP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30</a:t>
            </a:fld>
            <a:endParaRPr lang="el-GR"/>
          </a:p>
        </p:txBody>
      </p:sp>
    </p:spTree>
    <p:extLst>
      <p:ext uri="{BB962C8B-B14F-4D97-AF65-F5344CB8AC3E}">
        <p14:creationId xmlns:p14="http://schemas.microsoft.com/office/powerpoint/2010/main" val="17851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8219256" cy="4637112"/>
          </a:xfrm>
        </p:spPr>
        <p:txBody>
          <a:bodyPr>
            <a:noAutofit/>
          </a:bodyPr>
          <a:lstStyle/>
          <a:p>
            <a:pPr algn="just">
              <a:lnSpc>
                <a:spcPct val="120000"/>
              </a:lnSpc>
            </a:pPr>
            <a:r>
              <a:rPr lang="el-GR" sz="2400" dirty="0"/>
              <a:t>Άρθρο </a:t>
            </a:r>
            <a:r>
              <a:rPr lang="el-GR" sz="2400" dirty="0" smtClean="0"/>
              <a:t>19, </a:t>
            </a:r>
            <a:r>
              <a:rPr lang="el-GR" sz="2400" i="1" dirty="0"/>
              <a:t>Ασυνόδευτοι </a:t>
            </a:r>
            <a:r>
              <a:rPr lang="el-GR" sz="2400" i="1" dirty="0" smtClean="0"/>
              <a:t>ανήλικοι</a:t>
            </a:r>
          </a:p>
          <a:p>
            <a:pPr algn="just">
              <a:lnSpc>
                <a:spcPct val="120000"/>
              </a:lnSpc>
            </a:pPr>
            <a:r>
              <a:rPr lang="el-GR" sz="2400" dirty="0" smtClean="0"/>
              <a:t> </a:t>
            </a:r>
            <a:r>
              <a:rPr lang="el-GR" sz="2400" dirty="0"/>
              <a:t>1. Τα κράτη µέλη </a:t>
            </a:r>
            <a:r>
              <a:rPr lang="el-GR" sz="2400" dirty="0" err="1"/>
              <a:t>λαµβάνουν</a:t>
            </a:r>
            <a:r>
              <a:rPr lang="el-GR" sz="2400" dirty="0"/>
              <a:t> το ταχύτερο δυνατόν µ</a:t>
            </a:r>
            <a:r>
              <a:rPr lang="el-GR" sz="2400" dirty="0" err="1"/>
              <a:t>έτρα</a:t>
            </a:r>
            <a:r>
              <a:rPr lang="el-GR" sz="2400" dirty="0"/>
              <a:t> ώστε να εξασφαλίζεται η αναγκαία εκπροσώπηση των ασυνόδευτων ανηλίκων από </a:t>
            </a:r>
            <a:r>
              <a:rPr lang="el-GR" sz="2400" dirty="0" err="1"/>
              <a:t>νόµιµο</a:t>
            </a:r>
            <a:r>
              <a:rPr lang="el-GR" sz="2400" dirty="0"/>
              <a:t> </a:t>
            </a:r>
            <a:r>
              <a:rPr lang="el-GR" sz="2400" dirty="0" err="1"/>
              <a:t>κηδεµόνα</a:t>
            </a:r>
            <a:r>
              <a:rPr lang="el-GR" sz="2400" dirty="0"/>
              <a:t> ή, οσάκις απαιτείται, η </a:t>
            </a:r>
            <a:r>
              <a:rPr lang="el-GR" sz="2400" dirty="0" smtClean="0"/>
              <a:t>εκπροσώπησή τους </a:t>
            </a:r>
            <a:r>
              <a:rPr lang="el-GR" sz="2400" dirty="0"/>
              <a:t>από </a:t>
            </a:r>
            <a:r>
              <a:rPr lang="el-GR" sz="2400" dirty="0" err="1"/>
              <a:t>οργανισµό</a:t>
            </a:r>
            <a:r>
              <a:rPr lang="el-GR" sz="2400" dirty="0"/>
              <a:t> υπεύθυνο για την </a:t>
            </a:r>
            <a:r>
              <a:rPr lang="el-GR" sz="2400" dirty="0" err="1"/>
              <a:t>επιµέλεια</a:t>
            </a:r>
            <a:r>
              <a:rPr lang="el-GR" sz="2400" dirty="0"/>
              <a:t> και την </a:t>
            </a:r>
            <a:r>
              <a:rPr lang="el-GR" sz="2400" dirty="0" err="1"/>
              <a:t>ευηµερία</a:t>
            </a:r>
            <a:r>
              <a:rPr lang="el-GR" sz="2400" dirty="0"/>
              <a:t> ανηλίκων </a:t>
            </a:r>
            <a:r>
              <a:rPr lang="el-GR" sz="2400" dirty="0" smtClean="0"/>
              <a:t>ή οποιαδήποτε </a:t>
            </a:r>
            <a:r>
              <a:rPr lang="el-GR" sz="2400" dirty="0"/>
              <a:t>άλλη κατάλληλη εκπροσώπηση. </a:t>
            </a:r>
            <a:r>
              <a:rPr lang="el-GR" sz="2400" dirty="0" err="1"/>
              <a:t>Πραγµατοποιείται</a:t>
            </a:r>
            <a:r>
              <a:rPr lang="el-GR" sz="2400" dirty="0"/>
              <a:t> τακτικά αξιολόγηση από τις </a:t>
            </a:r>
            <a:r>
              <a:rPr lang="el-GR" sz="2400" dirty="0" err="1"/>
              <a:t>αρµόδιες</a:t>
            </a:r>
            <a:r>
              <a:rPr lang="el-GR" sz="2400" dirty="0"/>
              <a:t> αρχές. </a:t>
            </a:r>
            <a:r>
              <a:rPr lang="el-GR" sz="2400" dirty="0" smtClean="0"/>
              <a:t>(6.2.2003 </a:t>
            </a:r>
            <a:r>
              <a:rPr lang="el-GR" sz="2400" dirty="0"/>
              <a:t>EL </a:t>
            </a:r>
            <a:r>
              <a:rPr lang="el-GR" sz="2400" dirty="0" err="1"/>
              <a:t>Επίσηµη</a:t>
            </a:r>
            <a:r>
              <a:rPr lang="el-GR" sz="2400" dirty="0"/>
              <a:t> </a:t>
            </a:r>
            <a:r>
              <a:rPr lang="el-GR" sz="2400" dirty="0" err="1"/>
              <a:t>Εφηµερίδα</a:t>
            </a:r>
            <a:r>
              <a:rPr lang="el-GR" sz="2400" dirty="0"/>
              <a:t> της Ευρωπαϊκής Ένωσης L </a:t>
            </a:r>
            <a:r>
              <a:rPr lang="el-GR" sz="2400" dirty="0" smtClean="0"/>
              <a:t>31/23)</a:t>
            </a:r>
            <a:endParaRPr lang="el-GR" sz="2400" dirty="0"/>
          </a:p>
        </p:txBody>
      </p:sp>
      <p:sp>
        <p:nvSpPr>
          <p:cNvPr id="5" name="Τίτλος 1"/>
          <p:cNvSpPr>
            <a:spLocks noGrp="1"/>
          </p:cNvSpPr>
          <p:nvPr>
            <p:ph type="title"/>
          </p:nvPr>
        </p:nvSpPr>
        <p:spPr/>
        <p:txBody>
          <a:bodyPr>
            <a:normAutofit fontScale="90000"/>
          </a:bodyPr>
          <a:lstStyle/>
          <a:p>
            <a:pPr algn="l"/>
            <a:r>
              <a:rPr lang="el-GR" sz="2200" b="1" dirty="0">
                <a:solidFill>
                  <a:srgbClr val="C0504D">
                    <a:lumMod val="75000"/>
                  </a:srgbClr>
                </a:solidFill>
              </a:rPr>
              <a:t>ΠΔ 220/2007 (ΦΕΚ 251, τ. Α’) Προσαρμογή της Ελληνικής Νομοθεσίας προς τις διατάξεις της Οδηγίας 2003/9/ΕΚ του Συμβουλίου της 27ης Ιανουαρίου 2003, σχετικά με τις ελάχιστες απαιτήσεις για την υποδοχή των αιτούντων άσυλο στα κράτη μέλη (ΕΕ</a:t>
            </a:r>
            <a:r>
              <a:rPr lang="en-US" sz="2200" b="1" dirty="0">
                <a:solidFill>
                  <a:srgbClr val="C0504D">
                    <a:lumMod val="75000"/>
                  </a:srgbClr>
                </a:solidFill>
              </a:rPr>
              <a:t>L 31/6.2.2003)</a:t>
            </a:r>
            <a:endParaRPr lang="el-GR" dirty="0"/>
          </a:p>
        </p:txBody>
      </p:sp>
      <p:sp>
        <p:nvSpPr>
          <p:cNvPr id="6" name="Θέση υποσέλιδου 3"/>
          <p:cNvSpPr>
            <a:spLocks noGrp="1"/>
          </p:cNvSpPr>
          <p:nvPr>
            <p:ph type="ftr" sz="quarter" idx="11"/>
          </p:nvPr>
        </p:nvSpPr>
        <p:spPr>
          <a:xfrm>
            <a:off x="1331640" y="6356350"/>
            <a:ext cx="6480720" cy="365125"/>
          </a:xfrm>
        </p:spPr>
        <p:txBody>
          <a:bodyPr/>
          <a:lstStyle/>
          <a:p>
            <a:pPr lvl="0"/>
            <a:r>
              <a:rPr lang="el-GR" sz="1400" b="1" dirty="0">
                <a:solidFill>
                  <a:prstClr val="black">
                    <a:lumMod val="75000"/>
                    <a:lumOff val="25000"/>
                  </a:prstClr>
                </a:solidFill>
              </a:rPr>
              <a:t>Περιφερειακή Διεύθυνση Πρωτοβάθμιας και Δευτεροβάθμιας Εκπαίδευσης </a:t>
            </a:r>
            <a:r>
              <a:rPr lang="el-GR" sz="1400" b="1" dirty="0" smtClean="0">
                <a:solidFill>
                  <a:prstClr val="black">
                    <a:lumMod val="75000"/>
                    <a:lumOff val="25000"/>
                  </a:prstClr>
                </a:solidFill>
              </a:rPr>
              <a:t>Αττικής </a:t>
            </a:r>
            <a:endParaRPr lang="el-GR" sz="1400" b="1" dirty="0">
              <a:solidFill>
                <a:prstClr val="black">
                  <a:lumMod val="75000"/>
                  <a:lumOff val="25000"/>
                </a:prstClr>
              </a:solidFill>
            </a:endParaRPr>
          </a:p>
        </p:txBody>
      </p:sp>
      <p:sp>
        <p:nvSpPr>
          <p:cNvPr id="7" name="Θέση αριθμού διαφάνειας 6"/>
          <p:cNvSpPr>
            <a:spLocks noGrp="1"/>
          </p:cNvSpPr>
          <p:nvPr>
            <p:ph type="sldNum" sz="quarter" idx="12"/>
          </p:nvPr>
        </p:nvSpPr>
        <p:spPr/>
        <p:txBody>
          <a:bodyPr/>
          <a:lstStyle/>
          <a:p>
            <a:fld id="{5B7B113F-4432-499E-A10F-6AB311CC8C49}" type="slidenum">
              <a:rPr lang="el-GR" smtClean="0"/>
              <a:pPr/>
              <a:t>31</a:t>
            </a:fld>
            <a:endParaRPr lang="el-GR"/>
          </a:p>
        </p:txBody>
      </p:sp>
    </p:spTree>
    <p:extLst>
      <p:ext uri="{BB962C8B-B14F-4D97-AF65-F5344CB8AC3E}">
        <p14:creationId xmlns:p14="http://schemas.microsoft.com/office/powerpoint/2010/main" val="3557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548680"/>
            <a:ext cx="8496944" cy="5904656"/>
          </a:xfrm>
        </p:spPr>
        <p:txBody>
          <a:bodyPr>
            <a:normAutofit/>
          </a:bodyPr>
          <a:lstStyle/>
          <a:p>
            <a:pPr lvl="0" algn="just">
              <a:lnSpc>
                <a:spcPct val="120000"/>
              </a:lnSpc>
            </a:pPr>
            <a:r>
              <a:rPr lang="el-GR" sz="2200" dirty="0">
                <a:solidFill>
                  <a:prstClr val="black"/>
                </a:solidFill>
              </a:rPr>
              <a:t>2. Οι ασυνόδευτοι ανήλικοι που υποβάλλουν αίτηση ασύλου, από τη </a:t>
            </a:r>
            <a:r>
              <a:rPr lang="el-GR" sz="2200" dirty="0" err="1" smtClean="0">
                <a:solidFill>
                  <a:prstClr val="black"/>
                </a:solidFill>
              </a:rPr>
              <a:t>στιγµή</a:t>
            </a:r>
            <a:r>
              <a:rPr lang="el-GR" sz="2200" dirty="0" smtClean="0">
                <a:solidFill>
                  <a:prstClr val="black"/>
                </a:solidFill>
              </a:rPr>
              <a:t> που </a:t>
            </a:r>
            <a:r>
              <a:rPr lang="el-GR" sz="2200" dirty="0">
                <a:solidFill>
                  <a:prstClr val="black"/>
                </a:solidFill>
              </a:rPr>
              <a:t>γίνονται δεκτοί στο έδαφος του κράτους µέλους υποδοχής στο οποίο υποβλήθηκε ή εξετάζεται η αίτηση ασύλου έως τη </a:t>
            </a:r>
            <a:r>
              <a:rPr lang="el-GR" sz="2200" dirty="0" err="1" smtClean="0">
                <a:solidFill>
                  <a:prstClr val="black"/>
                </a:solidFill>
              </a:rPr>
              <a:t>στιγµή</a:t>
            </a:r>
            <a:r>
              <a:rPr lang="el-GR" sz="2200" dirty="0" smtClean="0">
                <a:solidFill>
                  <a:prstClr val="black"/>
                </a:solidFill>
              </a:rPr>
              <a:t> που </a:t>
            </a:r>
            <a:r>
              <a:rPr lang="el-GR" sz="2200" dirty="0">
                <a:solidFill>
                  <a:prstClr val="black"/>
                </a:solidFill>
              </a:rPr>
              <a:t>υποχρεούνται να το εγκαταλείψουν, </a:t>
            </a:r>
            <a:r>
              <a:rPr lang="el-GR" sz="2200" dirty="0" smtClean="0">
                <a:solidFill>
                  <a:prstClr val="black"/>
                </a:solidFill>
              </a:rPr>
              <a:t>φιλοξενούνται</a:t>
            </a:r>
            <a:r>
              <a:rPr lang="el-GR" sz="2200" dirty="0">
                <a:solidFill>
                  <a:prstClr val="black"/>
                </a:solidFill>
              </a:rPr>
              <a:t>: α) από ενήλικους συγγενείς· β) από ανάδοχο οικογένεια· γ) σε κέντρα φιλοξενίας µε ειδικές </a:t>
            </a:r>
            <a:r>
              <a:rPr lang="el-GR" sz="2200" dirty="0" err="1">
                <a:solidFill>
                  <a:prstClr val="black"/>
                </a:solidFill>
              </a:rPr>
              <a:t>ρυθµίσεις</a:t>
            </a:r>
            <a:r>
              <a:rPr lang="el-GR" sz="2200" dirty="0">
                <a:solidFill>
                  <a:prstClr val="black"/>
                </a:solidFill>
              </a:rPr>
              <a:t> για ανηλίκους· δ) σε άλλους χώρους φιλοξενίας κατάλληλους για ανηλίκους. </a:t>
            </a:r>
            <a:endParaRPr lang="el-GR" sz="2200" dirty="0" smtClean="0">
              <a:solidFill>
                <a:prstClr val="black"/>
              </a:solidFill>
            </a:endParaRPr>
          </a:p>
          <a:p>
            <a:pPr algn="just">
              <a:lnSpc>
                <a:spcPct val="120000"/>
              </a:lnSpc>
            </a:pPr>
            <a:r>
              <a:rPr lang="el-GR" sz="2200" dirty="0"/>
              <a:t>Τα κράτη µέλη δύνανται να τοποθετούν ασυνόδευτους ανηλίκους ηλικίας 16 ετών </a:t>
            </a:r>
            <a:r>
              <a:rPr lang="el-GR" sz="2200" dirty="0" smtClean="0"/>
              <a:t>ή άνω </a:t>
            </a:r>
            <a:r>
              <a:rPr lang="el-GR" sz="2200" dirty="0"/>
              <a:t>σε κέντρα φιλοξενίας για ενηλίκους </a:t>
            </a:r>
            <a:r>
              <a:rPr lang="el-GR" sz="2200" dirty="0" smtClean="0"/>
              <a:t>αιτούντες </a:t>
            </a:r>
            <a:r>
              <a:rPr lang="el-GR" sz="2200" dirty="0"/>
              <a:t>άσυλο. Στο µ</a:t>
            </a:r>
            <a:r>
              <a:rPr lang="el-GR" sz="2200" dirty="0" err="1"/>
              <a:t>έτρο</a:t>
            </a:r>
            <a:r>
              <a:rPr lang="el-GR" sz="2200" dirty="0"/>
              <a:t> του δυνατού, τα αδέλφια </a:t>
            </a:r>
            <a:r>
              <a:rPr lang="el-GR" sz="2200" dirty="0" err="1"/>
              <a:t>παραµένουν</a:t>
            </a:r>
            <a:r>
              <a:rPr lang="el-GR" sz="2200" dirty="0"/>
              <a:t> µ</a:t>
            </a:r>
            <a:r>
              <a:rPr lang="el-GR" sz="2200" dirty="0" err="1"/>
              <a:t>αζί</a:t>
            </a:r>
            <a:r>
              <a:rPr lang="el-GR" sz="2200" dirty="0"/>
              <a:t>, </a:t>
            </a:r>
            <a:r>
              <a:rPr lang="el-GR" sz="2200" dirty="0" err="1"/>
              <a:t>λαµβανοµένου</a:t>
            </a:r>
            <a:r>
              <a:rPr lang="el-GR" sz="2200" dirty="0"/>
              <a:t> υπόψη του απώτερου </a:t>
            </a:r>
            <a:r>
              <a:rPr lang="el-GR" sz="2200" dirty="0" err="1"/>
              <a:t>συµφέροντος</a:t>
            </a:r>
            <a:r>
              <a:rPr lang="el-GR" sz="2200" dirty="0"/>
              <a:t> του εκάστοτε ανηλίκου και, ιδίως, της ηλικίας και του </a:t>
            </a:r>
            <a:r>
              <a:rPr lang="el-GR" sz="2200" dirty="0" err="1"/>
              <a:t>βαθµού</a:t>
            </a:r>
            <a:r>
              <a:rPr lang="el-GR" sz="2200" dirty="0"/>
              <a:t> </a:t>
            </a:r>
            <a:r>
              <a:rPr lang="el-GR" sz="2200" dirty="0" err="1"/>
              <a:t>ωριµότητάς</a:t>
            </a:r>
            <a:r>
              <a:rPr lang="el-GR" sz="2200" dirty="0"/>
              <a:t> του. Οι αλλαγές </a:t>
            </a:r>
            <a:r>
              <a:rPr lang="el-GR" sz="2200" dirty="0" err="1" smtClean="0"/>
              <a:t>διαµονής</a:t>
            </a:r>
            <a:r>
              <a:rPr lang="el-GR" sz="2200" dirty="0" smtClean="0"/>
              <a:t> </a:t>
            </a:r>
            <a:r>
              <a:rPr lang="el-GR" sz="2200" dirty="0"/>
              <a:t>ασυνόδευτων ανηλίκων περιορίζονται στο ελάχιστο.</a:t>
            </a:r>
            <a:endParaRPr lang="el-GR" sz="2200" dirty="0">
              <a:solidFill>
                <a:prstClr val="black"/>
              </a:solidFill>
            </a:endParaRPr>
          </a:p>
          <a:p>
            <a:pPr marL="0" lvl="0" indent="0" algn="just">
              <a:lnSpc>
                <a:spcPct val="150000"/>
              </a:lnSpc>
              <a:buNone/>
            </a:pPr>
            <a:endParaRPr lang="el-GR" sz="2200" dirty="0">
              <a:solidFill>
                <a:prstClr val="black"/>
              </a:solidFill>
            </a:endParaRP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32</a:t>
            </a:fld>
            <a:endParaRPr lang="el-GR" dirty="0"/>
          </a:p>
        </p:txBody>
      </p:sp>
    </p:spTree>
    <p:extLst>
      <p:ext uri="{BB962C8B-B14F-4D97-AF65-F5344CB8AC3E}">
        <p14:creationId xmlns:p14="http://schemas.microsoft.com/office/powerpoint/2010/main" val="409935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76672"/>
            <a:ext cx="8352928" cy="5904656"/>
          </a:xfrm>
        </p:spPr>
        <p:txBody>
          <a:bodyPr>
            <a:noAutofit/>
          </a:bodyPr>
          <a:lstStyle/>
          <a:p>
            <a:pPr algn="just">
              <a:lnSpc>
                <a:spcPct val="120000"/>
              </a:lnSpc>
            </a:pPr>
            <a:r>
              <a:rPr lang="el-GR" sz="2200" dirty="0" smtClean="0">
                <a:solidFill>
                  <a:prstClr val="black"/>
                </a:solidFill>
              </a:rPr>
              <a:t>3</a:t>
            </a:r>
            <a:r>
              <a:rPr lang="el-GR" sz="2200" dirty="0">
                <a:solidFill>
                  <a:prstClr val="black"/>
                </a:solidFill>
              </a:rPr>
              <a:t>. Τα κράτη µέλη, προστατεύοντας το απώτερο </a:t>
            </a:r>
            <a:r>
              <a:rPr lang="el-GR" sz="2200" dirty="0" smtClean="0">
                <a:solidFill>
                  <a:prstClr val="black"/>
                </a:solidFill>
              </a:rPr>
              <a:t>συμφέρον </a:t>
            </a:r>
            <a:r>
              <a:rPr lang="el-GR" sz="2200" dirty="0">
                <a:solidFill>
                  <a:prstClr val="black"/>
                </a:solidFill>
              </a:rPr>
              <a:t>του ασυνόδευτου ανηλίκου, προσπαθούν να εντοπίζουν, το </a:t>
            </a:r>
            <a:r>
              <a:rPr lang="el-GR" sz="2200" dirty="0" err="1">
                <a:solidFill>
                  <a:prstClr val="black"/>
                </a:solidFill>
              </a:rPr>
              <a:t>συντοµό</a:t>
            </a:r>
            <a:r>
              <a:rPr lang="el-GR" sz="2200" dirty="0">
                <a:solidFill>
                  <a:prstClr val="black"/>
                </a:solidFill>
              </a:rPr>
              <a:t>- </a:t>
            </a:r>
            <a:r>
              <a:rPr lang="el-GR" sz="2200" dirty="0" err="1">
                <a:solidFill>
                  <a:prstClr val="black"/>
                </a:solidFill>
              </a:rPr>
              <a:t>τερο</a:t>
            </a:r>
            <a:r>
              <a:rPr lang="el-GR" sz="2200" dirty="0">
                <a:solidFill>
                  <a:prstClr val="black"/>
                </a:solidFill>
              </a:rPr>
              <a:t> δυνατόν, τα µέλη της οικογένειάς του/της. Σε περίπτωση που υπάρχει κίνδυνος να απειληθεί η </a:t>
            </a:r>
            <a:r>
              <a:rPr lang="el-GR" sz="2200" dirty="0" smtClean="0">
                <a:solidFill>
                  <a:prstClr val="black"/>
                </a:solidFill>
              </a:rPr>
              <a:t>ζωή ή η </a:t>
            </a:r>
            <a:r>
              <a:rPr lang="el-GR" sz="2200" dirty="0">
                <a:solidFill>
                  <a:prstClr val="black"/>
                </a:solidFill>
              </a:rPr>
              <a:t>ακεραιότητα του ανηλίκου </a:t>
            </a:r>
            <a:r>
              <a:rPr lang="el-GR" sz="2200" dirty="0" smtClean="0">
                <a:solidFill>
                  <a:prstClr val="black"/>
                </a:solidFill>
              </a:rPr>
              <a:t>ή των </a:t>
            </a:r>
            <a:r>
              <a:rPr lang="el-GR" sz="2200" dirty="0">
                <a:solidFill>
                  <a:prstClr val="black"/>
                </a:solidFill>
              </a:rPr>
              <a:t>στενών συγγενών του, ιδίως αν αυτοί </a:t>
            </a:r>
            <a:r>
              <a:rPr lang="el-GR" sz="2200" dirty="0" err="1">
                <a:solidFill>
                  <a:prstClr val="black"/>
                </a:solidFill>
              </a:rPr>
              <a:t>διαµένουν</a:t>
            </a:r>
            <a:r>
              <a:rPr lang="el-GR" sz="2200" dirty="0">
                <a:solidFill>
                  <a:prstClr val="black"/>
                </a:solidFill>
              </a:rPr>
              <a:t> στη χώρα καταγωγής, πρέπει να διασφαλίζεται ότι η συλλογή, επεξεργασία και διαβίβαση των πληροφοριών που αφορούν τα εν λόγω πρόσωπα γίνεται </a:t>
            </a:r>
            <a:r>
              <a:rPr lang="el-GR" sz="2200" dirty="0" smtClean="0">
                <a:solidFill>
                  <a:prstClr val="black"/>
                </a:solidFill>
              </a:rPr>
              <a:t>εμπιστευτικά, </a:t>
            </a:r>
            <a:r>
              <a:rPr lang="el-GR" sz="2200" dirty="0">
                <a:solidFill>
                  <a:prstClr val="black"/>
                </a:solidFill>
              </a:rPr>
              <a:t>ώστε να µην διακυβεύεται η ασφάλειά τους. </a:t>
            </a:r>
            <a:endParaRPr lang="el-GR" sz="2200" dirty="0" smtClean="0">
              <a:solidFill>
                <a:prstClr val="black"/>
              </a:solidFill>
            </a:endParaRPr>
          </a:p>
          <a:p>
            <a:pPr algn="just">
              <a:lnSpc>
                <a:spcPct val="120000"/>
              </a:lnSpc>
            </a:pPr>
            <a:r>
              <a:rPr lang="el-GR" sz="2200" dirty="0" smtClean="0">
                <a:solidFill>
                  <a:prstClr val="black"/>
                </a:solidFill>
              </a:rPr>
              <a:t>4</a:t>
            </a:r>
            <a:r>
              <a:rPr lang="el-GR" sz="2200" dirty="0">
                <a:solidFill>
                  <a:prstClr val="black"/>
                </a:solidFill>
              </a:rPr>
              <a:t>. Οι </a:t>
            </a:r>
            <a:r>
              <a:rPr lang="el-GR" sz="2200" dirty="0" smtClean="0">
                <a:solidFill>
                  <a:prstClr val="black"/>
                </a:solidFill>
              </a:rPr>
              <a:t>απασχολούμενοι </a:t>
            </a:r>
            <a:r>
              <a:rPr lang="el-GR" sz="2200" dirty="0">
                <a:solidFill>
                  <a:prstClr val="black"/>
                </a:solidFill>
              </a:rPr>
              <a:t>µε ασυνόδευτους ανηλίκους πρέπει να διαθέτουν </a:t>
            </a:r>
            <a:r>
              <a:rPr lang="el-GR" sz="2200" dirty="0" smtClean="0">
                <a:solidFill>
                  <a:prstClr val="black"/>
                </a:solidFill>
              </a:rPr>
              <a:t>ή</a:t>
            </a:r>
            <a:r>
              <a:rPr lang="en-US" sz="2200" dirty="0" smtClean="0">
                <a:solidFill>
                  <a:prstClr val="black"/>
                </a:solidFill>
              </a:rPr>
              <a:t> </a:t>
            </a:r>
            <a:r>
              <a:rPr lang="el-GR" sz="2200" dirty="0" smtClean="0">
                <a:solidFill>
                  <a:prstClr val="black"/>
                </a:solidFill>
              </a:rPr>
              <a:t>να </a:t>
            </a:r>
            <a:r>
              <a:rPr lang="el-GR" sz="2200" dirty="0" err="1">
                <a:solidFill>
                  <a:prstClr val="black"/>
                </a:solidFill>
              </a:rPr>
              <a:t>λαµβάνουν</a:t>
            </a:r>
            <a:r>
              <a:rPr lang="el-GR" sz="2200" dirty="0">
                <a:solidFill>
                  <a:prstClr val="black"/>
                </a:solidFill>
              </a:rPr>
              <a:t> κατάλληλη κατάρτιση σχετικά µε τις ανάγκες των ανηλίκων και να </a:t>
            </a:r>
            <a:r>
              <a:rPr lang="el-GR" sz="2200" dirty="0" smtClean="0">
                <a:solidFill>
                  <a:prstClr val="black"/>
                </a:solidFill>
              </a:rPr>
              <a:t>δεσμεύονται </a:t>
            </a:r>
            <a:r>
              <a:rPr lang="el-GR" sz="2200" dirty="0">
                <a:solidFill>
                  <a:prstClr val="black"/>
                </a:solidFill>
              </a:rPr>
              <a:t>από την </a:t>
            </a:r>
            <a:r>
              <a:rPr lang="el-GR" sz="2200" dirty="0" smtClean="0">
                <a:solidFill>
                  <a:prstClr val="black"/>
                </a:solidFill>
              </a:rPr>
              <a:t>αρχή της εμπιστευτικότητας, </a:t>
            </a:r>
            <a:r>
              <a:rPr lang="el-GR" sz="2200" dirty="0">
                <a:solidFill>
                  <a:prstClr val="black"/>
                </a:solidFill>
              </a:rPr>
              <a:t>όπως ορίζεται στο εθνικό δίκαιο, για τις </a:t>
            </a:r>
            <a:r>
              <a:rPr lang="el-GR" sz="2200" dirty="0" smtClean="0">
                <a:solidFill>
                  <a:prstClr val="black"/>
                </a:solidFill>
              </a:rPr>
              <a:t>πληροφορίες </a:t>
            </a:r>
            <a:r>
              <a:rPr lang="el-GR" sz="2200" dirty="0">
                <a:solidFill>
                  <a:prstClr val="black"/>
                </a:solidFill>
              </a:rPr>
              <a:t>τις οποίες γνωρίζουν εκ της εργασίας τους</a:t>
            </a:r>
            <a:endParaRPr lang="el-GR" sz="2200"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33</a:t>
            </a:fld>
            <a:endParaRPr lang="el-GR"/>
          </a:p>
        </p:txBody>
      </p:sp>
    </p:spTree>
    <p:extLst>
      <p:ext uri="{BB962C8B-B14F-4D97-AF65-F5344CB8AC3E}">
        <p14:creationId xmlns:p14="http://schemas.microsoft.com/office/powerpoint/2010/main" val="30904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517632" cy="936104"/>
          </a:xfrm>
        </p:spPr>
        <p:txBody>
          <a:bodyPr>
            <a:noAutofit/>
          </a:bodyPr>
          <a:lstStyle/>
          <a:p>
            <a:pPr algn="l"/>
            <a:r>
              <a:rPr lang="el-GR" sz="2000" b="1" dirty="0">
                <a:solidFill>
                  <a:srgbClr val="C0504D">
                    <a:lumMod val="75000"/>
                  </a:srgbClr>
                </a:solidFill>
              </a:rPr>
              <a:t>Ο∆ΗΓΙΑ 2003/9/ΕΚ ΤΟΥ </a:t>
            </a:r>
            <a:r>
              <a:rPr lang="el-GR" sz="2000" b="1" dirty="0" smtClean="0">
                <a:solidFill>
                  <a:srgbClr val="C0504D">
                    <a:lumMod val="75000"/>
                  </a:srgbClr>
                </a:solidFill>
              </a:rPr>
              <a:t>ΣΥΜΒΟΥΛΙΟΥ</a:t>
            </a:r>
            <a:r>
              <a:rPr lang="en-US" sz="2000" b="1" dirty="0" smtClean="0">
                <a:solidFill>
                  <a:srgbClr val="C0504D">
                    <a:lumMod val="75000"/>
                  </a:srgbClr>
                </a:solidFill>
              </a:rPr>
              <a:t> </a:t>
            </a:r>
            <a:r>
              <a:rPr lang="el-GR" sz="2000" b="1" dirty="0" smtClean="0">
                <a:solidFill>
                  <a:srgbClr val="C0504D">
                    <a:lumMod val="75000"/>
                  </a:srgbClr>
                </a:solidFill>
              </a:rPr>
              <a:t>ΤΗΣ </a:t>
            </a:r>
            <a:r>
              <a:rPr lang="el-GR" sz="2000" b="1" dirty="0">
                <a:solidFill>
                  <a:srgbClr val="C0504D">
                    <a:lumMod val="75000"/>
                  </a:srgbClr>
                </a:solidFill>
              </a:rPr>
              <a:t>ΕΥΡΩΠΑΪΚΗΣ ΕΝΩΣΗΣ </a:t>
            </a:r>
            <a:r>
              <a:rPr lang="el-GR" sz="2000" b="1" dirty="0" smtClean="0">
                <a:solidFill>
                  <a:srgbClr val="C0504D">
                    <a:lumMod val="75000"/>
                  </a:srgbClr>
                </a:solidFill>
              </a:rPr>
              <a:t>της </a:t>
            </a:r>
            <a:r>
              <a:rPr lang="el-GR" sz="2000" b="1" dirty="0">
                <a:solidFill>
                  <a:srgbClr val="C0504D">
                    <a:lumMod val="75000"/>
                  </a:srgbClr>
                </a:solidFill>
              </a:rPr>
              <a:t>27ης Ιανουαρίου </a:t>
            </a:r>
            <a:r>
              <a:rPr lang="el-GR" sz="2000" b="1" dirty="0" smtClean="0">
                <a:solidFill>
                  <a:srgbClr val="C0504D">
                    <a:lumMod val="75000"/>
                  </a:srgbClr>
                </a:solidFill>
              </a:rPr>
              <a:t>2003 σχετικά </a:t>
            </a:r>
            <a:r>
              <a:rPr lang="el-GR" sz="2000" b="1" dirty="0">
                <a:solidFill>
                  <a:srgbClr val="C0504D">
                    <a:lumMod val="75000"/>
                  </a:srgbClr>
                </a:solidFill>
              </a:rPr>
              <a:t>µε τις </a:t>
            </a:r>
            <a:r>
              <a:rPr lang="el-GR" sz="2000" b="1" u="sng" dirty="0">
                <a:solidFill>
                  <a:srgbClr val="C0504D">
                    <a:lumMod val="75000"/>
                  </a:srgbClr>
                </a:solidFill>
              </a:rPr>
              <a:t>ελάχιστες απαιτήσεις για την υποδοχή των αιτούντων άσυλο στα κράτη µέλη</a:t>
            </a:r>
          </a:p>
        </p:txBody>
      </p:sp>
      <p:sp>
        <p:nvSpPr>
          <p:cNvPr id="3" name="Θέση περιεχομένου 2"/>
          <p:cNvSpPr>
            <a:spLocks noGrp="1"/>
          </p:cNvSpPr>
          <p:nvPr>
            <p:ph idx="1"/>
          </p:nvPr>
        </p:nvSpPr>
        <p:spPr>
          <a:xfrm>
            <a:off x="323528" y="1340768"/>
            <a:ext cx="8424936" cy="5040560"/>
          </a:xfrm>
        </p:spPr>
        <p:txBody>
          <a:bodyPr>
            <a:normAutofit fontScale="62500" lnSpcReduction="20000"/>
          </a:bodyPr>
          <a:lstStyle/>
          <a:p>
            <a:pPr>
              <a:lnSpc>
                <a:spcPct val="120000"/>
              </a:lnSpc>
            </a:pPr>
            <a:r>
              <a:rPr lang="el-GR" dirty="0"/>
              <a:t>Άρθρο </a:t>
            </a:r>
            <a:r>
              <a:rPr lang="el-GR" dirty="0" smtClean="0"/>
              <a:t>10, </a:t>
            </a:r>
            <a:r>
              <a:rPr lang="el-GR" i="1" dirty="0" smtClean="0"/>
              <a:t> </a:t>
            </a:r>
            <a:r>
              <a:rPr lang="el-GR" i="1" dirty="0"/>
              <a:t>Μαθητεία και εκπαίδευση των ανηλίκων </a:t>
            </a:r>
            <a:endParaRPr lang="el-GR" i="1" dirty="0" smtClean="0"/>
          </a:p>
          <a:p>
            <a:pPr algn="just">
              <a:lnSpc>
                <a:spcPct val="120000"/>
              </a:lnSpc>
            </a:pPr>
            <a:r>
              <a:rPr lang="el-GR" sz="3500" dirty="0" smtClean="0"/>
              <a:t>1</a:t>
            </a:r>
            <a:r>
              <a:rPr lang="el-GR" sz="3500" dirty="0"/>
              <a:t>. Τα κράτη µέλη παρέχουν στα ανήλικα τέκνα των αιτούντων άσυλο και στους ανηλίκους αιτούντες άσυλο πρόσβαση στο </a:t>
            </a:r>
            <a:r>
              <a:rPr lang="el-GR" sz="3500" dirty="0" smtClean="0"/>
              <a:t>εκπαιδευτικό </a:t>
            </a:r>
            <a:r>
              <a:rPr lang="el-GR" sz="3500" dirty="0" err="1"/>
              <a:t>σύστηµα</a:t>
            </a:r>
            <a:r>
              <a:rPr lang="el-GR" sz="3500" dirty="0"/>
              <a:t>, υπό προϋποθέσεις ανάλογες µε αυτές που ισχύουν για τους υπηκόους του κράτους µέλους υποδοχής, ενόσω δεν είναι εκτελεστό </a:t>
            </a:r>
            <a:r>
              <a:rPr lang="el-GR" sz="3500" dirty="0" smtClean="0"/>
              <a:t>µ</a:t>
            </a:r>
            <a:r>
              <a:rPr lang="el-GR" sz="3500" dirty="0" err="1" smtClean="0"/>
              <a:t>έτρο</a:t>
            </a:r>
            <a:r>
              <a:rPr lang="el-GR" sz="3500" dirty="0" smtClean="0"/>
              <a:t> απομάκρυνσης </a:t>
            </a:r>
            <a:r>
              <a:rPr lang="el-GR" sz="3500" dirty="0"/>
              <a:t>κατ' αυτών των ιδίων ή των γονέων τους. </a:t>
            </a:r>
            <a:r>
              <a:rPr lang="el-GR" sz="3500" b="1" dirty="0"/>
              <a:t>Η εκπαίδευση </a:t>
            </a:r>
            <a:r>
              <a:rPr lang="el-GR" sz="3500" b="1" dirty="0" smtClean="0"/>
              <a:t>µ</a:t>
            </a:r>
            <a:r>
              <a:rPr lang="el-GR" sz="3500" b="1" dirty="0" err="1" smtClean="0"/>
              <a:t>πορεί</a:t>
            </a:r>
            <a:r>
              <a:rPr lang="el-GR" sz="3500" b="1" dirty="0" smtClean="0"/>
              <a:t> </a:t>
            </a:r>
            <a:r>
              <a:rPr lang="el-GR" sz="3500" b="1" dirty="0"/>
              <a:t>να παρέχεται στα κέντρα φιλοξενίας. Τα </a:t>
            </a:r>
            <a:r>
              <a:rPr lang="el-GR" sz="3500" b="1" dirty="0" err="1"/>
              <a:t>ενδιαφερόµενα</a:t>
            </a:r>
            <a:r>
              <a:rPr lang="el-GR" sz="3500" b="1" dirty="0"/>
              <a:t> κράτη µέλη </a:t>
            </a:r>
            <a:r>
              <a:rPr lang="el-GR" sz="3500" b="1" dirty="0" smtClean="0"/>
              <a:t>µ</a:t>
            </a:r>
            <a:r>
              <a:rPr lang="el-GR" sz="3500" b="1" dirty="0" err="1" smtClean="0"/>
              <a:t>πορούν</a:t>
            </a:r>
            <a:r>
              <a:rPr lang="el-GR" sz="3500" b="1" dirty="0" smtClean="0"/>
              <a:t> </a:t>
            </a:r>
            <a:r>
              <a:rPr lang="el-GR" sz="3500" b="1" dirty="0"/>
              <a:t>να ορίζουν ότι η πρόσβαση </a:t>
            </a:r>
            <a:r>
              <a:rPr lang="el-GR" sz="3500" b="1" dirty="0" smtClean="0"/>
              <a:t>αυτή πρέπει </a:t>
            </a:r>
            <a:r>
              <a:rPr lang="el-GR" sz="3500" b="1" dirty="0"/>
              <a:t>να περιορίζεται στο </a:t>
            </a:r>
            <a:r>
              <a:rPr lang="el-GR" sz="3500" b="1" dirty="0" err="1"/>
              <a:t>σύστηµα</a:t>
            </a:r>
            <a:r>
              <a:rPr lang="el-GR" sz="3500" b="1" dirty="0"/>
              <a:t> </a:t>
            </a:r>
            <a:r>
              <a:rPr lang="el-GR" sz="3500" b="1" dirty="0" smtClean="0"/>
              <a:t>δημόσιας </a:t>
            </a:r>
            <a:r>
              <a:rPr lang="el-GR" sz="3500" b="1" dirty="0"/>
              <a:t>εκπαίδευσης</a:t>
            </a:r>
            <a:r>
              <a:rPr lang="el-GR" sz="3500" dirty="0"/>
              <a:t>. Ανήλικος είναι όποιος δεν έχει </a:t>
            </a:r>
            <a:r>
              <a:rPr lang="el-GR" sz="3500" dirty="0" err="1" smtClean="0"/>
              <a:t>ακόµη</a:t>
            </a:r>
            <a:r>
              <a:rPr lang="el-GR" sz="3500" dirty="0" smtClean="0"/>
              <a:t> </a:t>
            </a:r>
            <a:r>
              <a:rPr lang="el-GR" sz="3500" dirty="0"/>
              <a:t>την κατά </a:t>
            </a:r>
            <a:r>
              <a:rPr lang="el-GR" sz="3500" dirty="0" err="1"/>
              <a:t>νόµο</a:t>
            </a:r>
            <a:r>
              <a:rPr lang="el-GR" sz="3500" dirty="0"/>
              <a:t> ηλικία </a:t>
            </a:r>
            <a:r>
              <a:rPr lang="el-GR" sz="3500" dirty="0" smtClean="0"/>
              <a:t>ενηλικίωσης </a:t>
            </a:r>
            <a:r>
              <a:rPr lang="el-GR" sz="3500" dirty="0"/>
              <a:t>στο κράτος µέλος στο οποίο έχει υποβληθεί </a:t>
            </a:r>
            <a:r>
              <a:rPr lang="el-GR" sz="3500" dirty="0" smtClean="0"/>
              <a:t>ή εξετάζεται </a:t>
            </a:r>
            <a:r>
              <a:rPr lang="el-GR" sz="3500" dirty="0"/>
              <a:t>η αίτηση ασύλου. Τα κράτη µέλη δεν ανακαλούν το </a:t>
            </a:r>
            <a:r>
              <a:rPr lang="el-GR" sz="3500" dirty="0" err="1"/>
              <a:t>δικαίωµα</a:t>
            </a:r>
            <a:r>
              <a:rPr lang="el-GR" sz="3500" dirty="0"/>
              <a:t> </a:t>
            </a:r>
            <a:r>
              <a:rPr lang="el-GR" sz="3500" dirty="0" smtClean="0"/>
              <a:t>παρακολούθησης δευτεροβάθμιων </a:t>
            </a:r>
            <a:r>
              <a:rPr lang="el-GR" sz="3500" dirty="0"/>
              <a:t>σπουδών αποκλειστικά και µόνο λόγω ενηλικιώσεως του ανηλίκου</a:t>
            </a:r>
            <a:r>
              <a:rPr lang="el-GR" sz="3500" dirty="0" smtClean="0"/>
              <a:t>.</a:t>
            </a:r>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34</a:t>
            </a:fld>
            <a:endParaRPr lang="el-GR"/>
          </a:p>
        </p:txBody>
      </p:sp>
    </p:spTree>
    <p:extLst>
      <p:ext uri="{BB962C8B-B14F-4D97-AF65-F5344CB8AC3E}">
        <p14:creationId xmlns:p14="http://schemas.microsoft.com/office/powerpoint/2010/main" val="34195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60648"/>
            <a:ext cx="8219256" cy="5865515"/>
          </a:xfrm>
        </p:spPr>
        <p:txBody>
          <a:bodyPr>
            <a:normAutofit fontScale="92500" lnSpcReduction="10000"/>
          </a:bodyPr>
          <a:lstStyle/>
          <a:p>
            <a:pPr lvl="0" algn="just">
              <a:lnSpc>
                <a:spcPct val="120000"/>
              </a:lnSpc>
            </a:pPr>
            <a:r>
              <a:rPr lang="el-GR" sz="3000" dirty="0">
                <a:solidFill>
                  <a:prstClr val="black"/>
                </a:solidFill>
              </a:rPr>
              <a:t> 2. </a:t>
            </a:r>
            <a:r>
              <a:rPr lang="el-GR" sz="3000" b="1" dirty="0">
                <a:solidFill>
                  <a:prstClr val="black"/>
                </a:solidFill>
              </a:rPr>
              <a:t>Η πρόσβαση στο εκπαιδευτικό </a:t>
            </a:r>
            <a:r>
              <a:rPr lang="el-GR" sz="3000" b="1" dirty="0" err="1">
                <a:solidFill>
                  <a:prstClr val="black"/>
                </a:solidFill>
              </a:rPr>
              <a:t>σύστηµα</a:t>
            </a:r>
            <a:r>
              <a:rPr lang="el-GR" sz="3000" b="1" dirty="0">
                <a:solidFill>
                  <a:prstClr val="black"/>
                </a:solidFill>
              </a:rPr>
              <a:t> δεν πρέπει να </a:t>
            </a:r>
            <a:r>
              <a:rPr lang="el-GR" sz="3000" b="1" dirty="0" smtClean="0">
                <a:solidFill>
                  <a:prstClr val="black"/>
                </a:solidFill>
              </a:rPr>
              <a:t>καθυστερεί </a:t>
            </a:r>
            <a:r>
              <a:rPr lang="el-GR" sz="3000" b="1" dirty="0">
                <a:solidFill>
                  <a:prstClr val="black"/>
                </a:solidFill>
              </a:rPr>
              <a:t>πέραν των τριών µ</a:t>
            </a:r>
            <a:r>
              <a:rPr lang="el-GR" sz="3000" b="1" dirty="0" err="1">
                <a:solidFill>
                  <a:prstClr val="black"/>
                </a:solidFill>
              </a:rPr>
              <a:t>ηνών</a:t>
            </a:r>
            <a:r>
              <a:rPr lang="el-GR" sz="3000" b="1" dirty="0">
                <a:solidFill>
                  <a:prstClr val="black"/>
                </a:solidFill>
              </a:rPr>
              <a:t> από την </a:t>
            </a:r>
            <a:r>
              <a:rPr lang="el-GR" sz="3000" b="1" dirty="0" smtClean="0">
                <a:solidFill>
                  <a:prstClr val="black"/>
                </a:solidFill>
              </a:rPr>
              <a:t>ημερομηνία </a:t>
            </a:r>
            <a:r>
              <a:rPr lang="el-GR" sz="3000" b="1" dirty="0">
                <a:solidFill>
                  <a:prstClr val="black"/>
                </a:solidFill>
              </a:rPr>
              <a:t>υποβολής </a:t>
            </a:r>
            <a:r>
              <a:rPr lang="el-GR" sz="3000" b="1" dirty="0" smtClean="0">
                <a:solidFill>
                  <a:prstClr val="black"/>
                </a:solidFill>
              </a:rPr>
              <a:t>της </a:t>
            </a:r>
            <a:r>
              <a:rPr lang="el-GR" sz="3000" b="1" dirty="0" smtClean="0"/>
              <a:t>αίτησης </a:t>
            </a:r>
            <a:r>
              <a:rPr lang="el-GR" sz="3000" b="1" dirty="0"/>
              <a:t>ασύλου του ανηλίκου </a:t>
            </a:r>
            <a:r>
              <a:rPr lang="el-GR" sz="3000" b="1" dirty="0" smtClean="0"/>
              <a:t>ή των </a:t>
            </a:r>
            <a:r>
              <a:rPr lang="el-GR" sz="3000" b="1" dirty="0"/>
              <a:t>γονέων του. Το </a:t>
            </a:r>
            <a:r>
              <a:rPr lang="el-GR" sz="3000" b="1" dirty="0" err="1"/>
              <a:t>διάστηµα</a:t>
            </a:r>
            <a:r>
              <a:rPr lang="el-GR" sz="3000" b="1" dirty="0"/>
              <a:t> αυτό </a:t>
            </a:r>
            <a:r>
              <a:rPr lang="el-GR" sz="3000" b="1" dirty="0" smtClean="0"/>
              <a:t>µ</a:t>
            </a:r>
            <a:r>
              <a:rPr lang="el-GR" sz="3000" b="1" dirty="0" err="1" smtClean="0"/>
              <a:t>πορεί</a:t>
            </a:r>
            <a:r>
              <a:rPr lang="el-GR" sz="3000" b="1" dirty="0" smtClean="0"/>
              <a:t> </a:t>
            </a:r>
            <a:r>
              <a:rPr lang="el-GR" sz="3000" b="1" dirty="0"/>
              <a:t>να φθάνει το έτος όταν παρέχεται </a:t>
            </a:r>
            <a:r>
              <a:rPr lang="el-GR" sz="3000" b="1" dirty="0" smtClean="0"/>
              <a:t>ειδική εκπαίδευση προκειμένου </a:t>
            </a:r>
            <a:r>
              <a:rPr lang="el-GR" sz="3000" b="1" dirty="0"/>
              <a:t>να διευκολύνεται η πρόσβαση στο εκπαιδευτικό </a:t>
            </a:r>
            <a:r>
              <a:rPr lang="el-GR" sz="3000" b="1" dirty="0" err="1" smtClean="0"/>
              <a:t>σύστηµα</a:t>
            </a:r>
            <a:r>
              <a:rPr lang="el-GR" sz="3000" b="1" dirty="0"/>
              <a:t>. </a:t>
            </a:r>
          </a:p>
          <a:p>
            <a:pPr lvl="0" algn="just">
              <a:lnSpc>
                <a:spcPct val="120000"/>
              </a:lnSpc>
            </a:pPr>
            <a:r>
              <a:rPr lang="el-GR" sz="3000" dirty="0" smtClean="0"/>
              <a:t>3</a:t>
            </a:r>
            <a:r>
              <a:rPr lang="el-GR" sz="3000" dirty="0"/>
              <a:t>. Όταν η πρόσβαση στο εκπαιδευτικό </a:t>
            </a:r>
            <a:r>
              <a:rPr lang="el-GR" sz="3000" dirty="0" err="1" smtClean="0"/>
              <a:t>σύστηµα</a:t>
            </a:r>
            <a:r>
              <a:rPr lang="el-GR" sz="3000" dirty="0"/>
              <a:t>, όπως εκτίθεται στην παράγραφο 1, είναι αδύνατη λόγω της ειδικής κατάστασης του ανηλίκου, το κράτος µέλος δύναται να προσφέρει άλλες </a:t>
            </a:r>
            <a:r>
              <a:rPr lang="el-GR" sz="3000" dirty="0" smtClean="0"/>
              <a:t>εκπαιδευτικές </a:t>
            </a:r>
            <a:r>
              <a:rPr lang="el-GR" sz="3000" dirty="0" err="1" smtClean="0"/>
              <a:t>ρυθµίσεις</a:t>
            </a:r>
            <a:r>
              <a:rPr lang="el-GR" sz="3000" dirty="0" smtClean="0"/>
              <a:t>.</a:t>
            </a:r>
          </a:p>
          <a:p>
            <a:pPr lvl="0" algn="just"/>
            <a:endParaRPr lang="el-GR" sz="2200" dirty="0">
              <a:solidFill>
                <a:prstClr val="black"/>
              </a:solidFill>
            </a:endParaRP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35</a:t>
            </a:fld>
            <a:endParaRPr lang="el-GR"/>
          </a:p>
        </p:txBody>
      </p:sp>
    </p:spTree>
    <p:extLst>
      <p:ext uri="{BB962C8B-B14F-4D97-AF65-F5344CB8AC3E}">
        <p14:creationId xmlns:p14="http://schemas.microsoft.com/office/powerpoint/2010/main" val="37989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260648"/>
            <a:ext cx="8147248" cy="5865515"/>
          </a:xfrm>
        </p:spPr>
        <p:txBody>
          <a:bodyPr/>
          <a:lstStyle/>
          <a:p>
            <a:pPr lvl="0">
              <a:lnSpc>
                <a:spcPct val="120000"/>
              </a:lnSpc>
            </a:pPr>
            <a:r>
              <a:rPr lang="el-GR" sz="2800" dirty="0">
                <a:solidFill>
                  <a:schemeClr val="tx1">
                    <a:lumMod val="65000"/>
                    <a:lumOff val="35000"/>
                  </a:schemeClr>
                </a:solidFill>
              </a:rPr>
              <a:t>Εγκύκλιος  108457/Δ2/4-7-2016 του ΥΠ.Π.Ε.Θ</a:t>
            </a:r>
            <a:endParaRPr lang="el-GR" sz="3000" b="1" dirty="0" smtClean="0">
              <a:solidFill>
                <a:schemeClr val="tx1">
                  <a:lumMod val="65000"/>
                  <a:lumOff val="35000"/>
                </a:schemeClr>
              </a:solidFill>
            </a:endParaRPr>
          </a:p>
          <a:p>
            <a:pPr lvl="0">
              <a:lnSpc>
                <a:spcPct val="120000"/>
              </a:lnSpc>
            </a:pPr>
            <a:r>
              <a:rPr lang="el-GR" sz="3000" b="1" dirty="0" smtClean="0">
                <a:solidFill>
                  <a:prstClr val="black"/>
                </a:solidFill>
              </a:rPr>
              <a:t>Μπορούν </a:t>
            </a:r>
            <a:r>
              <a:rPr lang="el-GR" sz="3000" b="1" dirty="0">
                <a:solidFill>
                  <a:prstClr val="black"/>
                </a:solidFill>
              </a:rPr>
              <a:t>να προαχθούν μαθητές με ελλιπή δικαιολογητικά;</a:t>
            </a:r>
          </a:p>
          <a:p>
            <a:pPr lvl="0">
              <a:lnSpc>
                <a:spcPct val="120000"/>
              </a:lnSpc>
            </a:pPr>
            <a:r>
              <a:rPr lang="el-GR" sz="3000" dirty="0">
                <a:solidFill>
                  <a:prstClr val="black"/>
                </a:solidFill>
              </a:rPr>
              <a:t>Ναι!</a:t>
            </a:r>
          </a:p>
          <a:p>
            <a:pPr lvl="0">
              <a:lnSpc>
                <a:spcPct val="120000"/>
              </a:lnSpc>
            </a:pPr>
            <a:r>
              <a:rPr lang="el-GR" sz="3000" b="1" dirty="0">
                <a:solidFill>
                  <a:prstClr val="black"/>
                </a:solidFill>
              </a:rPr>
              <a:t>Τι γίνεται εάν προσέλθουν μαζικά και σε πληθώρα αλλοδαποί μαθητές για εγγραφή;</a:t>
            </a:r>
          </a:p>
          <a:p>
            <a:pPr lvl="0">
              <a:lnSpc>
                <a:spcPct val="120000"/>
              </a:lnSpc>
            </a:pPr>
            <a:r>
              <a:rPr lang="el-GR" sz="3000" dirty="0">
                <a:solidFill>
                  <a:prstClr val="black"/>
                </a:solidFill>
              </a:rPr>
              <a:t> Ισχύει το </a:t>
            </a:r>
            <a:r>
              <a:rPr lang="el-GR" sz="3000" dirty="0" err="1">
                <a:solidFill>
                  <a:prstClr val="black"/>
                </a:solidFill>
              </a:rPr>
              <a:t>άρ</a:t>
            </a:r>
            <a:r>
              <a:rPr lang="el-GR" sz="3000" dirty="0">
                <a:solidFill>
                  <a:prstClr val="black"/>
                </a:solidFill>
              </a:rPr>
              <a:t>. 12 του ΠΔ 104/1979 (ΦΕΚ 23/τ.Α’) </a:t>
            </a:r>
          </a:p>
          <a:p>
            <a:endParaRPr lang="el-GR" dirty="0"/>
          </a:p>
        </p:txBody>
      </p:sp>
      <p:sp>
        <p:nvSpPr>
          <p:cNvPr id="5"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6" name="Θέση αριθμού διαφάνειας 5"/>
          <p:cNvSpPr>
            <a:spLocks noGrp="1"/>
          </p:cNvSpPr>
          <p:nvPr>
            <p:ph type="sldNum" sz="quarter" idx="12"/>
          </p:nvPr>
        </p:nvSpPr>
        <p:spPr/>
        <p:txBody>
          <a:bodyPr/>
          <a:lstStyle/>
          <a:p>
            <a:fld id="{5B7B113F-4432-499E-A10F-6AB311CC8C49}" type="slidenum">
              <a:rPr lang="el-GR" smtClean="0"/>
              <a:pPr/>
              <a:t>36</a:t>
            </a:fld>
            <a:endParaRPr lang="el-GR"/>
          </a:p>
        </p:txBody>
      </p:sp>
    </p:spTree>
    <p:extLst>
      <p:ext uri="{BB962C8B-B14F-4D97-AF65-F5344CB8AC3E}">
        <p14:creationId xmlns:p14="http://schemas.microsoft.com/office/powerpoint/2010/main" val="36882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l="-5758" t="49441" r="3112" b="-1359"/>
          <a:stretch/>
        </p:blipFill>
        <p:spPr bwMode="auto">
          <a:xfrm>
            <a:off x="1187624" y="1237556"/>
            <a:ext cx="6192688" cy="535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251520" y="323165"/>
            <a:ext cx="8712968" cy="1200329"/>
          </a:xfrm>
          <a:prstGeom prst="rect">
            <a:avLst/>
          </a:prstGeom>
        </p:spPr>
        <p:txBody>
          <a:bodyPr wrap="square">
            <a:spAutoFit/>
          </a:bodyPr>
          <a:lstStyle/>
          <a:p>
            <a:pPr lvl="0" algn="just"/>
            <a:r>
              <a:rPr lang="el-GR" sz="2400" b="1" dirty="0"/>
              <a:t>Τι γίνεται εάν προσέλθουν μαζικά και σε </a:t>
            </a:r>
            <a:r>
              <a:rPr lang="el-GR" sz="2400" b="1" dirty="0" smtClean="0"/>
              <a:t>πληθώρα αλλοδαποί </a:t>
            </a:r>
            <a:r>
              <a:rPr lang="el-GR" sz="2400" b="1" dirty="0"/>
              <a:t>μαθητές για εγγραφή</a:t>
            </a:r>
            <a:r>
              <a:rPr lang="el-GR" sz="2400" b="1" dirty="0" smtClean="0"/>
              <a:t>;  </a:t>
            </a:r>
            <a:r>
              <a:rPr lang="el-GR" sz="2400" dirty="0" smtClean="0"/>
              <a:t> </a:t>
            </a:r>
            <a:r>
              <a:rPr lang="el-GR" sz="2400" dirty="0"/>
              <a:t>Ισχύει το </a:t>
            </a:r>
            <a:r>
              <a:rPr lang="el-GR" sz="2400" dirty="0" err="1"/>
              <a:t>άρ</a:t>
            </a:r>
            <a:r>
              <a:rPr lang="el-GR" sz="2400" dirty="0"/>
              <a:t>. 12 του ΠΔ 104/1979 (ΦΕΚ 23/τ.Α’) </a:t>
            </a:r>
          </a:p>
        </p:txBody>
      </p:sp>
      <p:sp>
        <p:nvSpPr>
          <p:cNvPr id="7"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2" name="Θέση αριθμού διαφάνειας 1"/>
          <p:cNvSpPr>
            <a:spLocks noGrp="1"/>
          </p:cNvSpPr>
          <p:nvPr>
            <p:ph type="sldNum" sz="quarter" idx="12"/>
          </p:nvPr>
        </p:nvSpPr>
        <p:spPr/>
        <p:txBody>
          <a:bodyPr/>
          <a:lstStyle/>
          <a:p>
            <a:fld id="{5B7B113F-4432-499E-A10F-6AB311CC8C49}" type="slidenum">
              <a:rPr lang="el-GR" smtClean="0"/>
              <a:pPr/>
              <a:t>37</a:t>
            </a:fld>
            <a:endParaRPr lang="el-GR"/>
          </a:p>
        </p:txBody>
      </p:sp>
    </p:spTree>
    <p:extLst>
      <p:ext uri="{BB962C8B-B14F-4D97-AF65-F5344CB8AC3E}">
        <p14:creationId xmlns:p14="http://schemas.microsoft.com/office/powerpoint/2010/main" val="323117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286388"/>
            <a:ext cx="8319298" cy="1000132"/>
          </a:xfrm>
        </p:spPr>
        <p:txBody>
          <a:bodyPr>
            <a:noAutofit/>
          </a:bodyPr>
          <a:lstStyle/>
          <a:p>
            <a:pPr algn="ctr">
              <a:lnSpc>
                <a:spcPct val="120000"/>
              </a:lnSpc>
            </a:pPr>
            <a:r>
              <a:rPr lang="el-GR" dirty="0" smtClean="0"/>
              <a:t>Από την «αίθουσα διδασκαλίας» που διαμορφώθηκε στο Κέντρο Φιλοξενίας του Σχιστού, 18-4-2016 </a:t>
            </a:r>
            <a:endParaRPr lang="el-GR" dirty="0"/>
          </a:p>
        </p:txBody>
      </p:sp>
      <p:pic>
        <p:nvPicPr>
          <p:cNvPr id="5" name="4 - Θέση εικόνας" descr="P4180046.JPG"/>
          <p:cNvPicPr>
            <a:picLocks noGrp="1" noChangeAspect="1"/>
          </p:cNvPicPr>
          <p:nvPr>
            <p:ph type="pic" idx="1"/>
          </p:nvPr>
        </p:nvPicPr>
        <p:blipFill>
          <a:blip r:embed="rId2" cstate="print"/>
          <a:srcRect/>
          <a:stretch>
            <a:fillRect/>
          </a:stretch>
        </p:blipFill>
        <p:spPr>
          <a:xfrm>
            <a:off x="1475656" y="485952"/>
            <a:ext cx="6408712" cy="4806534"/>
          </a:xfrm>
        </p:spPr>
      </p:pic>
      <p:sp>
        <p:nvSpPr>
          <p:cNvPr id="6" name="Θέση υποσέλιδου 3"/>
          <p:cNvSpPr>
            <a:spLocks noGrp="1"/>
          </p:cNvSpPr>
          <p:nvPr>
            <p:ph type="ftr" sz="quarter" idx="11"/>
          </p:nvPr>
        </p:nvSpPr>
        <p:spPr>
          <a:xfrm>
            <a:off x="1331640" y="6356350"/>
            <a:ext cx="6480720" cy="365125"/>
          </a:xfrm>
        </p:spPr>
        <p:txBody>
          <a:bodyPr/>
          <a:lstStyle/>
          <a:p>
            <a:pPr lvl="0"/>
            <a:r>
              <a:rPr lang="el-GR" sz="1400" b="1" dirty="0"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4" name="Θέση αριθμού διαφάνειας 3"/>
          <p:cNvSpPr>
            <a:spLocks noGrp="1"/>
          </p:cNvSpPr>
          <p:nvPr>
            <p:ph type="sldNum" sz="quarter" idx="12"/>
          </p:nvPr>
        </p:nvSpPr>
        <p:spPr/>
        <p:txBody>
          <a:bodyPr/>
          <a:lstStyle/>
          <a:p>
            <a:fld id="{5B7B113F-4432-499E-A10F-6AB311CC8C49}" type="slidenum">
              <a:rPr lang="el-GR" smtClean="0"/>
              <a:pPr/>
              <a:t>38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733256"/>
            <a:ext cx="7992888" cy="432048"/>
          </a:xfrm>
        </p:spPr>
        <p:txBody>
          <a:bodyPr>
            <a:noAutofit/>
          </a:bodyPr>
          <a:lstStyle/>
          <a:p>
            <a:pPr algn="ctr"/>
            <a:r>
              <a:rPr lang="el-GR" dirty="0" smtClean="0"/>
              <a:t>Από την επίσκεψή μας στο </a:t>
            </a:r>
            <a:r>
              <a:rPr lang="el-GR" dirty="0"/>
              <a:t>Κέντρο Φιλοξενίας του </a:t>
            </a:r>
            <a:r>
              <a:rPr lang="el-GR" dirty="0" smtClean="0"/>
              <a:t>Σχιστού, 18-4-2016  </a:t>
            </a:r>
            <a:endParaRPr lang="el-GR" dirty="0"/>
          </a:p>
        </p:txBody>
      </p:sp>
      <p:pic>
        <p:nvPicPr>
          <p:cNvPr id="7" name="Θέση εικόνας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187624" y="326778"/>
            <a:ext cx="6768752" cy="5076564"/>
          </a:xfrm>
        </p:spPr>
      </p:pic>
      <p:sp>
        <p:nvSpPr>
          <p:cNvPr id="6" name="Θέση αριθμού διαφάνειας 5"/>
          <p:cNvSpPr>
            <a:spLocks noGrp="1"/>
          </p:cNvSpPr>
          <p:nvPr>
            <p:ph type="sldNum" sz="quarter" idx="12"/>
          </p:nvPr>
        </p:nvSpPr>
        <p:spPr/>
        <p:txBody>
          <a:bodyPr/>
          <a:lstStyle/>
          <a:p>
            <a:fld id="{5B7B113F-4432-499E-A10F-6AB311CC8C49}" type="slidenum">
              <a:rPr lang="el-GR" smtClean="0"/>
              <a:pPr/>
              <a:t>39</a:t>
            </a:fld>
            <a:endParaRPr lang="el-GR"/>
          </a:p>
        </p:txBody>
      </p:sp>
      <p:sp>
        <p:nvSpPr>
          <p:cNvPr id="8" name="Θέση υποσέλιδου 3"/>
          <p:cNvSpPr>
            <a:spLocks noGrp="1"/>
          </p:cNvSpPr>
          <p:nvPr>
            <p:ph type="ftr" sz="quarter" idx="11"/>
          </p:nvPr>
        </p:nvSpPr>
        <p:spPr>
          <a:xfrm>
            <a:off x="1331640" y="6356350"/>
            <a:ext cx="6480720" cy="365125"/>
          </a:xfrm>
        </p:spPr>
        <p:txBody>
          <a:bodyPr/>
          <a:lstStyle/>
          <a:p>
            <a:pPr lvl="0"/>
            <a:r>
              <a:rPr lang="el-GR" sz="1400" b="1" dirty="0"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Tree>
    <p:extLst>
      <p:ext uri="{BB962C8B-B14F-4D97-AF65-F5344CB8AC3E}">
        <p14:creationId xmlns:p14="http://schemas.microsoft.com/office/powerpoint/2010/main" val="303598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l-GR" sz="3100" b="1" dirty="0" smtClean="0">
                <a:solidFill>
                  <a:schemeClr val="accent2">
                    <a:lumMod val="75000"/>
                  </a:schemeClr>
                </a:solidFill>
              </a:rPr>
              <a:t>ΣΥΜΒΑΣΗ ΓΙΑ ΤΑ ΔΙΚΑΙΩΜΑΤΑ ΤΟΥ ΠΑΙΔΙΟΥ</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85000" lnSpcReduction="10000"/>
          </a:bodyPr>
          <a:lstStyle/>
          <a:p>
            <a:pPr>
              <a:lnSpc>
                <a:spcPct val="120000"/>
              </a:lnSpc>
            </a:pPr>
            <a:r>
              <a:rPr lang="el-GR" dirty="0" smtClean="0"/>
              <a:t> </a:t>
            </a:r>
            <a:r>
              <a:rPr lang="el-GR" sz="3000" dirty="0" smtClean="0"/>
              <a:t>Το 1989 υιοθετήθηκε ομόφωνα από τη Γενική Συνέλευση των Ηνωμένων Εθνών η Σύμβαση για τα Δικαιώματα του Παιδιού (</a:t>
            </a:r>
            <a:r>
              <a:rPr lang="el-GR" sz="3000" dirty="0" err="1" smtClean="0"/>
              <a:t>Convention</a:t>
            </a:r>
            <a:r>
              <a:rPr lang="el-GR" sz="3000" dirty="0" smtClean="0"/>
              <a:t> </a:t>
            </a:r>
            <a:r>
              <a:rPr lang="el-GR" sz="3000" dirty="0" err="1" smtClean="0"/>
              <a:t>on</a:t>
            </a:r>
            <a:r>
              <a:rPr lang="el-GR" sz="3000" dirty="0" smtClean="0"/>
              <a:t> </a:t>
            </a:r>
            <a:r>
              <a:rPr lang="el-GR" sz="3000" dirty="0" err="1" smtClean="0"/>
              <a:t>the</a:t>
            </a:r>
            <a:r>
              <a:rPr lang="el-GR" sz="3000" dirty="0" smtClean="0"/>
              <a:t> </a:t>
            </a:r>
            <a:r>
              <a:rPr lang="el-GR" sz="3000" dirty="0" err="1" smtClean="0"/>
              <a:t>Rights</a:t>
            </a:r>
            <a:r>
              <a:rPr lang="el-GR" sz="3000" dirty="0" smtClean="0"/>
              <a:t> </a:t>
            </a:r>
            <a:r>
              <a:rPr lang="el-GR" sz="3000" dirty="0" err="1" smtClean="0"/>
              <a:t>of</a:t>
            </a:r>
            <a:r>
              <a:rPr lang="el-GR" sz="3000" dirty="0" smtClean="0"/>
              <a:t> </a:t>
            </a:r>
            <a:r>
              <a:rPr lang="el-GR" sz="3000" dirty="0" err="1" smtClean="0"/>
              <a:t>the</a:t>
            </a:r>
            <a:r>
              <a:rPr lang="el-GR" sz="3000" dirty="0" smtClean="0"/>
              <a:t> </a:t>
            </a:r>
            <a:r>
              <a:rPr lang="el-GR" sz="3000" dirty="0" err="1" smtClean="0"/>
              <a:t>Child</a:t>
            </a:r>
            <a:r>
              <a:rPr lang="el-GR" sz="3000" dirty="0" smtClean="0"/>
              <a:t>) και τέθηκε σε ισχύ στις 2 Σεπτεμβρίου 1990.</a:t>
            </a:r>
          </a:p>
          <a:p>
            <a:pPr>
              <a:lnSpc>
                <a:spcPct val="120000"/>
              </a:lnSpc>
            </a:pPr>
            <a:r>
              <a:rPr lang="el-GR" sz="3000" dirty="0" smtClean="0"/>
              <a:t>Στην Ελλάδα κυρώθηκε στις 3 Δεκεμβρίου  του</a:t>
            </a:r>
            <a:r>
              <a:rPr lang="en-US" sz="3000" dirty="0" smtClean="0"/>
              <a:t> </a:t>
            </a:r>
            <a:r>
              <a:rPr lang="el-GR" sz="3000" dirty="0" smtClean="0"/>
              <a:t>1992 με το Ν.2101/1992. </a:t>
            </a:r>
          </a:p>
          <a:p>
            <a:pPr>
              <a:lnSpc>
                <a:spcPct val="120000"/>
              </a:lnSpc>
            </a:pPr>
            <a:r>
              <a:rPr lang="el-GR" sz="3000" dirty="0" smtClean="0"/>
              <a:t>Η Σύμβαση είναι μια διεθνής συνθήκη ανθρωπίνων δικαιωμάτων που λέει πως όλα τα παιδιά γεννιούνται με βασικές ελευθερίες και δικαιώματα.</a:t>
            </a:r>
          </a:p>
          <a:p>
            <a:endParaRPr lang="el-GR" dirty="0" smtClean="0"/>
          </a:p>
          <a:p>
            <a:endParaRPr lang="el-GR" dirty="0"/>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4</a:t>
            </a:fld>
            <a:endParaRPr lang="el-GR" dirty="0"/>
          </a:p>
        </p:txBody>
      </p:sp>
      <p:sp>
        <p:nvSpPr>
          <p:cNvPr id="6" name="Θέση υποσέλιδου 3"/>
          <p:cNvSpPr>
            <a:spLocks noGrp="1"/>
          </p:cNvSpPr>
          <p:nvPr>
            <p:ph type="ftr" sz="quarter" idx="11"/>
          </p:nvPr>
        </p:nvSpPr>
        <p:spPr>
          <a:xfrm>
            <a:off x="539552" y="6165304"/>
            <a:ext cx="8064896" cy="365125"/>
          </a:xfrm>
        </p:spPr>
        <p:txBody>
          <a:bodyPr/>
          <a:lstStyle/>
          <a:p>
            <a:r>
              <a:rPr lang="el-GR" sz="1600" b="1" dirty="0" smtClean="0">
                <a:solidFill>
                  <a:schemeClr val="tx1">
                    <a:lumMod val="75000"/>
                    <a:lumOff val="25000"/>
                  </a:schemeClr>
                </a:solidFill>
              </a:rPr>
              <a:t>Περιφερειακή Διεύθυνση Πρωτοβάθμιας και Δευτεροβάθμιας Εκπαίδευσης Αττικής </a:t>
            </a:r>
            <a:endParaRPr lang="el-GR" sz="1600" b="1"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19256" cy="562074"/>
          </a:xfrm>
        </p:spPr>
        <p:txBody>
          <a:bodyPr/>
          <a:lstStyle/>
          <a:p>
            <a:r>
              <a:rPr lang="el-GR" sz="2800" b="1" dirty="0" smtClean="0">
                <a:solidFill>
                  <a:srgbClr val="C0504D">
                    <a:lumMod val="75000"/>
                  </a:srgbClr>
                </a:solidFill>
              </a:rPr>
              <a:t>Λοιπές Νομικές </a:t>
            </a:r>
            <a:r>
              <a:rPr lang="el-GR" sz="2800" b="1" dirty="0">
                <a:solidFill>
                  <a:srgbClr val="C0504D">
                    <a:lumMod val="75000"/>
                  </a:srgbClr>
                </a:solidFill>
              </a:rPr>
              <a:t>Διατάξεις - Εγκύκλιοι</a:t>
            </a:r>
            <a:endParaRPr lang="el-GR" dirty="0"/>
          </a:p>
        </p:txBody>
      </p:sp>
      <p:sp>
        <p:nvSpPr>
          <p:cNvPr id="3" name="Θέση περιεχομένου 2"/>
          <p:cNvSpPr>
            <a:spLocks noGrp="1"/>
          </p:cNvSpPr>
          <p:nvPr>
            <p:ph idx="1"/>
          </p:nvPr>
        </p:nvSpPr>
        <p:spPr>
          <a:xfrm>
            <a:off x="395536" y="980728"/>
            <a:ext cx="8424936" cy="5400600"/>
          </a:xfrm>
        </p:spPr>
        <p:txBody>
          <a:bodyPr>
            <a:normAutofit fontScale="85000" lnSpcReduction="10000"/>
          </a:bodyPr>
          <a:lstStyle/>
          <a:p>
            <a:r>
              <a:rPr lang="el-GR" sz="2400" dirty="0" smtClean="0"/>
              <a:t>Π.Δ</a:t>
            </a:r>
            <a:r>
              <a:rPr lang="el-GR" sz="2400" dirty="0"/>
              <a:t>. </a:t>
            </a:r>
            <a:r>
              <a:rPr lang="el-GR" sz="2400" dirty="0" smtClean="0"/>
              <a:t>104/1979 </a:t>
            </a:r>
            <a:r>
              <a:rPr lang="el-GR" sz="2400" dirty="0"/>
              <a:t>(ΦΕΚ </a:t>
            </a:r>
            <a:r>
              <a:rPr lang="el-GR" sz="2400" dirty="0" smtClean="0"/>
              <a:t>23/τ.Α’/7-2-1979) </a:t>
            </a:r>
          </a:p>
          <a:p>
            <a:r>
              <a:rPr lang="el-GR" sz="2400" dirty="0" smtClean="0"/>
              <a:t>Π.Δ. 182/1984 </a:t>
            </a:r>
            <a:r>
              <a:rPr lang="el-GR" sz="2400" dirty="0"/>
              <a:t>(ΦΕΚ 212/τ.Α</a:t>
            </a:r>
            <a:r>
              <a:rPr lang="el-GR" sz="2400" dirty="0" smtClean="0"/>
              <a:t>’/8-5-1984)</a:t>
            </a:r>
          </a:p>
          <a:p>
            <a:r>
              <a:rPr lang="el-GR" sz="2400" dirty="0" err="1" smtClean="0"/>
              <a:t>Άρ</a:t>
            </a:r>
            <a:r>
              <a:rPr lang="el-GR" sz="2400" dirty="0" smtClean="0"/>
              <a:t>. 72 του Ν.3386/2005, </a:t>
            </a:r>
            <a:r>
              <a:rPr lang="el-GR" sz="2400" i="1" dirty="0" smtClean="0"/>
              <a:t>«Πρόσβαση των ανηλίκων υπηκόων τρίτων χωρών στην εκπαίδευση», </a:t>
            </a:r>
            <a:r>
              <a:rPr lang="el-GR" sz="2400" dirty="0" smtClean="0"/>
              <a:t>(ΦΕΚ 212/τ.Α’/23-8-2015)</a:t>
            </a:r>
          </a:p>
          <a:p>
            <a:r>
              <a:rPr lang="el-GR" sz="2400" dirty="0" smtClean="0"/>
              <a:t>Εγκύκλιος </a:t>
            </a:r>
            <a:r>
              <a:rPr lang="en-US" sz="2400" dirty="0"/>
              <a:t>120323</a:t>
            </a:r>
            <a:r>
              <a:rPr lang="el-GR" sz="2400" dirty="0" smtClean="0"/>
              <a:t>/Γ2/</a:t>
            </a:r>
            <a:r>
              <a:rPr lang="en-US" sz="2400" dirty="0" smtClean="0"/>
              <a:t>27</a:t>
            </a:r>
            <a:r>
              <a:rPr lang="el-GR" sz="2400" dirty="0" smtClean="0"/>
              <a:t>-09-2010 με θέμα: </a:t>
            </a:r>
            <a:r>
              <a:rPr lang="el-GR" sz="2400" i="1" dirty="0"/>
              <a:t>«Εγγραφές αλλοδαπών μαθητών</a:t>
            </a:r>
            <a:r>
              <a:rPr lang="el-GR" sz="2400" i="1" dirty="0" smtClean="0"/>
              <a:t>»</a:t>
            </a:r>
          </a:p>
          <a:p>
            <a:r>
              <a:rPr lang="el-GR" sz="2400" dirty="0" smtClean="0"/>
              <a:t>Γνωμοδότηση 71/2010 του Νομικού Συμβουλίου του Κράτους</a:t>
            </a:r>
            <a:endParaRPr lang="en-US" sz="2400" dirty="0" smtClean="0"/>
          </a:p>
          <a:p>
            <a:pPr lvl="0"/>
            <a:r>
              <a:rPr lang="el-GR" sz="2400" dirty="0">
                <a:solidFill>
                  <a:prstClr val="black"/>
                </a:solidFill>
              </a:rPr>
              <a:t>Π.Δ. </a:t>
            </a:r>
            <a:r>
              <a:rPr lang="en-US" sz="2400" dirty="0" smtClean="0">
                <a:solidFill>
                  <a:prstClr val="black"/>
                </a:solidFill>
              </a:rPr>
              <a:t>220</a:t>
            </a:r>
            <a:r>
              <a:rPr lang="el-GR" sz="2400" dirty="0" smtClean="0">
                <a:solidFill>
                  <a:prstClr val="black"/>
                </a:solidFill>
              </a:rPr>
              <a:t>/</a:t>
            </a:r>
            <a:r>
              <a:rPr lang="en-US" sz="2400" dirty="0" smtClean="0">
                <a:solidFill>
                  <a:prstClr val="black"/>
                </a:solidFill>
              </a:rPr>
              <a:t>2007</a:t>
            </a:r>
            <a:r>
              <a:rPr lang="el-GR" sz="2400" dirty="0"/>
              <a:t>Προσαρμογή της Ελληνικής Νομοθεσίας προς τις διατάξεις της Οδηγίας 2003/9 ΕΚ , σχετικά με τις ελάχιστες απαιτήσεις για την υποδοχή των αιτούντων άσυλο</a:t>
            </a:r>
            <a:r>
              <a:rPr lang="el-GR" sz="2400" dirty="0" smtClean="0">
                <a:solidFill>
                  <a:prstClr val="black"/>
                </a:solidFill>
              </a:rPr>
              <a:t> </a:t>
            </a:r>
            <a:r>
              <a:rPr lang="el-GR" sz="2400" dirty="0">
                <a:solidFill>
                  <a:prstClr val="black"/>
                </a:solidFill>
              </a:rPr>
              <a:t>(ΦΕΚ 251/τ.Α</a:t>
            </a:r>
            <a:r>
              <a:rPr lang="el-GR" sz="2400" dirty="0" smtClean="0">
                <a:solidFill>
                  <a:prstClr val="black"/>
                </a:solidFill>
              </a:rPr>
              <a:t>’/</a:t>
            </a:r>
            <a:r>
              <a:rPr lang="en-US" sz="2400" dirty="0" smtClean="0">
                <a:solidFill>
                  <a:prstClr val="black"/>
                </a:solidFill>
              </a:rPr>
              <a:t>13</a:t>
            </a:r>
            <a:r>
              <a:rPr lang="el-GR" sz="2400" dirty="0" smtClean="0">
                <a:solidFill>
                  <a:prstClr val="black"/>
                </a:solidFill>
              </a:rPr>
              <a:t>-</a:t>
            </a:r>
            <a:r>
              <a:rPr lang="en-US" sz="2400" dirty="0" smtClean="0">
                <a:solidFill>
                  <a:prstClr val="black"/>
                </a:solidFill>
              </a:rPr>
              <a:t>11</a:t>
            </a:r>
            <a:r>
              <a:rPr lang="el-GR" sz="2400" dirty="0" smtClean="0">
                <a:solidFill>
                  <a:prstClr val="black"/>
                </a:solidFill>
              </a:rPr>
              <a:t>-</a:t>
            </a:r>
            <a:r>
              <a:rPr lang="en-US" sz="2400" dirty="0" smtClean="0">
                <a:solidFill>
                  <a:prstClr val="black"/>
                </a:solidFill>
              </a:rPr>
              <a:t>2007</a:t>
            </a:r>
            <a:r>
              <a:rPr lang="el-GR" sz="2400" dirty="0" smtClean="0">
                <a:solidFill>
                  <a:prstClr val="black"/>
                </a:solidFill>
              </a:rPr>
              <a:t>) </a:t>
            </a:r>
            <a:endParaRPr lang="en-US" sz="2400" dirty="0" smtClean="0">
              <a:solidFill>
                <a:prstClr val="black"/>
              </a:solidFill>
            </a:endParaRPr>
          </a:p>
          <a:p>
            <a:pPr lvl="0"/>
            <a:r>
              <a:rPr lang="el-GR" sz="2400" dirty="0">
                <a:solidFill>
                  <a:prstClr val="black"/>
                </a:solidFill>
              </a:rPr>
              <a:t>Π.Δ. 141/13 (ΦΕΚ Α’ 226) – Προσαρμογή της ελληνικής νομοθεσίας προς τις διατάξεις της Οδηγίας 2011/95/ΕΕ του Ευρωπαϊκού Κοινοβουλίου και του Συμβουλίου της 13ης Δεκεμβρίου 2011 (L337)  σχετικά με τις απαιτήσεις για την αναγνώριση και το καθεστώς των αλλοδαπών ή των </a:t>
            </a:r>
            <a:r>
              <a:rPr lang="el-GR" sz="2400" dirty="0" err="1">
                <a:solidFill>
                  <a:prstClr val="black"/>
                </a:solidFill>
              </a:rPr>
              <a:t>ανιθαγενών</a:t>
            </a:r>
            <a:r>
              <a:rPr lang="el-GR" sz="2400" dirty="0">
                <a:solidFill>
                  <a:prstClr val="black"/>
                </a:solidFill>
              </a:rPr>
              <a:t> ως δικαιούχων διεθνούς προστασίας, για ένα ενιαίο καθεστώς για τους πρόσφυγες ή για τα άτομα που δικαιούνται επικουρική προστασία και για το περιεχόμενο της παρεχόμενης προστασίας (αναδιατύπωση)</a:t>
            </a:r>
            <a:endParaRPr lang="en-US" sz="2400" dirty="0" smtClean="0">
              <a:solidFill>
                <a:prstClr val="black"/>
              </a:solidFill>
            </a:endParaRPr>
          </a:p>
          <a:p>
            <a:pPr lvl="0"/>
            <a:endParaRPr lang="el-GR" sz="2400" dirty="0">
              <a:solidFill>
                <a:prstClr val="black"/>
              </a:solidFill>
            </a:endParaRPr>
          </a:p>
          <a:p>
            <a:endParaRPr lang="el-GR" sz="2400" dirty="0" smtClean="0"/>
          </a:p>
          <a:p>
            <a:endParaRPr lang="el-GR" sz="2400" dirty="0" smtClean="0"/>
          </a:p>
          <a:p>
            <a:endParaRPr lang="el-GR" sz="2400" dirty="0"/>
          </a:p>
          <a:p>
            <a:endParaRPr lang="el-GR" sz="2800" i="1" dirty="0" smtClean="0"/>
          </a:p>
          <a:p>
            <a:endParaRPr lang="el-GR" dirty="0"/>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40</a:t>
            </a:fld>
            <a:endParaRPr lang="el-GR"/>
          </a:p>
        </p:txBody>
      </p:sp>
      <p:sp>
        <p:nvSpPr>
          <p:cNvPr id="6" name="Θέση υποσέλιδου 3"/>
          <p:cNvSpPr>
            <a:spLocks noGrp="1"/>
          </p:cNvSpPr>
          <p:nvPr>
            <p:ph type="ftr" sz="quarter" idx="11"/>
          </p:nvPr>
        </p:nvSpPr>
        <p:spPr>
          <a:xfrm>
            <a:off x="1331640" y="6356350"/>
            <a:ext cx="6480720" cy="365125"/>
          </a:xfrm>
        </p:spPr>
        <p:txBody>
          <a:bodyPr/>
          <a:lstStyle/>
          <a:p>
            <a:pPr lvl="0"/>
            <a:r>
              <a:rPr lang="el-GR" sz="1400" b="1" dirty="0"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Tree>
    <p:extLst>
      <p:ext uri="{BB962C8B-B14F-4D97-AF65-F5344CB8AC3E}">
        <p14:creationId xmlns:p14="http://schemas.microsoft.com/office/powerpoint/2010/main" val="207054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εικόνας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797" r="5797"/>
          <a:stretch>
            <a:fillRect/>
          </a:stretch>
        </p:blipFill>
        <p:spPr>
          <a:xfrm>
            <a:off x="1153411" y="620688"/>
            <a:ext cx="7090997" cy="5318248"/>
          </a:xfrm>
        </p:spPr>
      </p:pic>
      <p:sp>
        <p:nvSpPr>
          <p:cNvPr id="6" name="Θέση αριθμού διαφάνειας 5"/>
          <p:cNvSpPr>
            <a:spLocks noGrp="1"/>
          </p:cNvSpPr>
          <p:nvPr>
            <p:ph type="sldNum" sz="quarter" idx="12"/>
          </p:nvPr>
        </p:nvSpPr>
        <p:spPr/>
        <p:txBody>
          <a:bodyPr/>
          <a:lstStyle/>
          <a:p>
            <a:fld id="{5B7B113F-4432-499E-A10F-6AB311CC8C49}" type="slidenum">
              <a:rPr lang="el-GR" smtClean="0"/>
              <a:pPr/>
              <a:t>41</a:t>
            </a:fld>
            <a:endParaRPr lang="el-GR"/>
          </a:p>
        </p:txBody>
      </p:sp>
      <p:sp>
        <p:nvSpPr>
          <p:cNvPr id="8" name="Θέση υποσέλιδου 3"/>
          <p:cNvSpPr>
            <a:spLocks noGrp="1"/>
          </p:cNvSpPr>
          <p:nvPr>
            <p:ph type="ftr" sz="quarter" idx="11"/>
          </p:nvPr>
        </p:nvSpPr>
        <p:spPr>
          <a:xfrm>
            <a:off x="1331640" y="6356350"/>
            <a:ext cx="6480720" cy="365125"/>
          </a:xfrm>
        </p:spPr>
        <p:txBody>
          <a:bodyPr/>
          <a:lstStyle/>
          <a:p>
            <a:pPr lvl="0"/>
            <a:r>
              <a:rPr lang="el-GR" sz="1400" b="1" dirty="0"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Tree>
    <p:extLst>
      <p:ext uri="{BB962C8B-B14F-4D97-AF65-F5344CB8AC3E}">
        <p14:creationId xmlns:p14="http://schemas.microsoft.com/office/powerpoint/2010/main" val="14996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548680"/>
            <a:ext cx="8291264" cy="5577483"/>
          </a:xfrm>
        </p:spPr>
        <p:txBody>
          <a:bodyPr>
            <a:normAutofit/>
          </a:bodyPr>
          <a:lstStyle/>
          <a:p>
            <a:pPr algn="just">
              <a:lnSpc>
                <a:spcPct val="150000"/>
              </a:lnSpc>
              <a:buNone/>
            </a:pPr>
            <a:r>
              <a:rPr lang="el-GR" sz="3000" b="1" dirty="0"/>
              <a:t>Το Άρθρο 3 της Σύμβασης αναφέρει</a:t>
            </a:r>
            <a:r>
              <a:rPr lang="el-GR" sz="3000" b="1" dirty="0" smtClean="0"/>
              <a:t>:</a:t>
            </a:r>
            <a:endParaRPr lang="en-US" sz="3000" b="1" dirty="0" smtClean="0"/>
          </a:p>
          <a:p>
            <a:pPr marL="0" indent="0" algn="just">
              <a:lnSpc>
                <a:spcPct val="120000"/>
              </a:lnSpc>
              <a:buNone/>
            </a:pPr>
            <a:r>
              <a:rPr lang="el-GR" sz="3000" dirty="0" smtClean="0"/>
              <a:t>1</a:t>
            </a:r>
            <a:r>
              <a:rPr lang="el-GR" sz="3000" dirty="0"/>
              <a:t>. Σε όλες τις αποφάσεις που αφορούν τα παιδιά, είτε αυτές λαμβάνονται από δημόσιους ή ιδιωτικούς οργανισμούς κοινωνικής προστασίας, είτε από τα δικαστήρια, τις διοικητικές αρχές ή από τα νομοθετικά όργανα, πρέπει να λαμβάνεται </a:t>
            </a:r>
            <a:r>
              <a:rPr lang="el-GR" sz="3000" dirty="0" smtClean="0"/>
              <a:t>πρωτίστως </a:t>
            </a:r>
            <a:r>
              <a:rPr lang="el-GR" sz="3000" dirty="0"/>
              <a:t>υπόψη το συμφέρον του παιδιού.</a:t>
            </a:r>
          </a:p>
        </p:txBody>
      </p:sp>
      <p:sp>
        <p:nvSpPr>
          <p:cNvPr id="6" name="Θέση υποσέλιδου 3"/>
          <p:cNvSpPr>
            <a:spLocks noGrp="1"/>
          </p:cNvSpPr>
          <p:nvPr>
            <p:ph type="ftr" sz="quarter" idx="11"/>
          </p:nvPr>
        </p:nvSpPr>
        <p:spPr>
          <a:xfrm>
            <a:off x="827584" y="6356350"/>
            <a:ext cx="7632848" cy="365125"/>
          </a:xfrm>
        </p:spPr>
        <p:txBody>
          <a:bodyPr/>
          <a:lstStyle/>
          <a:p>
            <a:pPr lvl="0"/>
            <a:r>
              <a:rPr lang="el-GR" sz="1600" b="1" smtClean="0">
                <a:solidFill>
                  <a:prstClr val="black">
                    <a:lumMod val="75000"/>
                    <a:lumOff val="25000"/>
                  </a:prstClr>
                </a:solidFill>
              </a:rPr>
              <a:t>Περιφερειακή Διεύθυνση Πρωτοβάθμιας και Δευτεροβάθμιας Εκπαίδευσης Αττικής </a:t>
            </a:r>
            <a:endParaRPr lang="el-GR" sz="1600" b="1" dirty="0">
              <a:solidFill>
                <a:prstClr val="black">
                  <a:lumMod val="75000"/>
                  <a:lumOff val="25000"/>
                </a:prstClr>
              </a:solidFill>
            </a:endParaRPr>
          </a:p>
        </p:txBody>
      </p:sp>
      <p:sp>
        <p:nvSpPr>
          <p:cNvPr id="7" name="Θέση αριθμού διαφάνειας 6"/>
          <p:cNvSpPr>
            <a:spLocks noGrp="1"/>
          </p:cNvSpPr>
          <p:nvPr>
            <p:ph type="sldNum" sz="quarter" idx="12"/>
          </p:nvPr>
        </p:nvSpPr>
        <p:spPr/>
        <p:txBody>
          <a:bodyPr/>
          <a:lstStyle/>
          <a:p>
            <a:fld id="{5B7B113F-4432-499E-A10F-6AB311CC8C49}" type="slidenum">
              <a:rPr lang="el-GR" smtClean="0"/>
              <a:pPr/>
              <a:t>5</a:t>
            </a:fld>
            <a:endParaRPr lang="el-GR"/>
          </a:p>
        </p:txBody>
      </p:sp>
    </p:spTree>
    <p:extLst>
      <p:ext uri="{BB962C8B-B14F-4D97-AF65-F5344CB8AC3E}">
        <p14:creationId xmlns:p14="http://schemas.microsoft.com/office/powerpoint/2010/main" val="371666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2656"/>
            <a:ext cx="8291264" cy="5793507"/>
          </a:xfrm>
        </p:spPr>
        <p:txBody>
          <a:bodyPr>
            <a:normAutofit lnSpcReduction="10000"/>
          </a:bodyPr>
          <a:lstStyle/>
          <a:p>
            <a:pPr lvl="0" algn="just">
              <a:lnSpc>
                <a:spcPct val="150000"/>
              </a:lnSpc>
              <a:buNone/>
            </a:pPr>
            <a:r>
              <a:rPr lang="el-GR" sz="3000" b="1" dirty="0" smtClean="0">
                <a:solidFill>
                  <a:prstClr val="black"/>
                </a:solidFill>
              </a:rPr>
              <a:t>Το άρθρο 20 της </a:t>
            </a:r>
            <a:r>
              <a:rPr lang="el-GR" sz="3000" b="1" dirty="0">
                <a:solidFill>
                  <a:prstClr val="black"/>
                </a:solidFill>
              </a:rPr>
              <a:t>Σύμβασης αναφέρει</a:t>
            </a:r>
            <a:r>
              <a:rPr lang="el-GR" sz="3000" b="1" dirty="0" smtClean="0">
                <a:solidFill>
                  <a:prstClr val="black"/>
                </a:solidFill>
              </a:rPr>
              <a:t>:</a:t>
            </a:r>
            <a:endParaRPr lang="el-GR" sz="3000" b="1" dirty="0">
              <a:solidFill>
                <a:prstClr val="black"/>
              </a:solidFill>
            </a:endParaRPr>
          </a:p>
          <a:p>
            <a:pPr lvl="0" algn="just">
              <a:lnSpc>
                <a:spcPct val="120000"/>
              </a:lnSpc>
            </a:pPr>
            <a:r>
              <a:rPr lang="el-GR" sz="3000" dirty="0">
                <a:solidFill>
                  <a:prstClr val="black"/>
                </a:solidFill>
              </a:rPr>
              <a:t>1. Κάθε παιδί που στερείται προσωρινά ή οριστικά το οικογενειακό του περιβάλλον ή το οποίο για το δικό του συμφέρον δεν είναι δυνατόν να παραμείνει στο περιβάλλον αυτό δικαιούται ειδική προστασία και βοήθεια εκ μέρους του Κράτους.</a:t>
            </a:r>
          </a:p>
          <a:p>
            <a:pPr lvl="0" algn="just">
              <a:lnSpc>
                <a:spcPct val="120000"/>
              </a:lnSpc>
            </a:pPr>
            <a:r>
              <a:rPr lang="el-GR" sz="3000" dirty="0">
                <a:solidFill>
                  <a:prstClr val="black"/>
                </a:solidFill>
              </a:rPr>
              <a:t>2. Τα Συμβαλλόμενα Κράτη προβλέπουν γι' αυτό το παιδί μια </a:t>
            </a:r>
            <a:r>
              <a:rPr lang="el-GR" sz="3000" b="1" dirty="0">
                <a:solidFill>
                  <a:srgbClr val="F79646">
                    <a:lumMod val="50000"/>
                  </a:srgbClr>
                </a:solidFill>
              </a:rPr>
              <a:t>εναλλακτική επιμέλεια</a:t>
            </a:r>
            <a:r>
              <a:rPr lang="el-GR" sz="3000" dirty="0">
                <a:solidFill>
                  <a:prstClr val="black"/>
                </a:solidFill>
              </a:rPr>
              <a:t>, σύμφωνα με την εθνική νομοθεσία τους.</a:t>
            </a:r>
          </a:p>
          <a:p>
            <a:pPr marL="0" indent="0">
              <a:buNone/>
            </a:pPr>
            <a:endParaRPr lang="el-GR" dirty="0">
              <a:effectLst>
                <a:reflection blurRad="6350" stA="55000" endA="50" endPos="85000" dir="5400000" sy="-100000" algn="bl" rotWithShape="0"/>
              </a:effectLst>
            </a:endParaRPr>
          </a:p>
        </p:txBody>
      </p:sp>
      <p:sp>
        <p:nvSpPr>
          <p:cNvPr id="4" name="Θέση υποσέλιδου 3"/>
          <p:cNvSpPr>
            <a:spLocks noGrp="1"/>
          </p:cNvSpPr>
          <p:nvPr>
            <p:ph type="ftr" sz="quarter" idx="11"/>
          </p:nvPr>
        </p:nvSpPr>
        <p:spPr>
          <a:xfrm>
            <a:off x="1043608" y="6165304"/>
            <a:ext cx="6912768" cy="365125"/>
          </a:xfrm>
        </p:spPr>
        <p:txBody>
          <a:bodyPr/>
          <a:lstStyle/>
          <a:p>
            <a:r>
              <a:rPr lang="el-GR" sz="1400" b="1" smtClean="0">
                <a:solidFill>
                  <a:schemeClr val="tx1">
                    <a:lumMod val="65000"/>
                    <a:lumOff val="35000"/>
                  </a:schemeClr>
                </a:solidFill>
              </a:rPr>
              <a:t>Περιφερειακή Διεύθυνση Πρωτοβάθμιας και Δευτεροβάθμιας Εκπαίδευσης Αττικής </a:t>
            </a:r>
            <a:endParaRPr lang="el-GR" sz="1400" b="1" dirty="0">
              <a:solidFill>
                <a:schemeClr val="tx1">
                  <a:lumMod val="65000"/>
                  <a:lumOff val="35000"/>
                </a:scheme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6</a:t>
            </a:fld>
            <a:endParaRPr lang="el-GR"/>
          </a:p>
        </p:txBody>
      </p:sp>
    </p:spTree>
    <p:extLst>
      <p:ext uri="{BB962C8B-B14F-4D97-AF65-F5344CB8AC3E}">
        <p14:creationId xmlns:p14="http://schemas.microsoft.com/office/powerpoint/2010/main" val="256751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428604"/>
            <a:ext cx="8363272" cy="5952724"/>
          </a:xfrm>
          <a:gradFill>
            <a:gsLst>
              <a:gs pos="0">
                <a:srgbClr val="8488C4"/>
              </a:gs>
              <a:gs pos="53000">
                <a:srgbClr val="D4DEFF"/>
              </a:gs>
              <a:gs pos="83000">
                <a:srgbClr val="D4DEFF"/>
              </a:gs>
              <a:gs pos="100000">
                <a:srgbClr val="96AB94"/>
              </a:gs>
            </a:gsLst>
            <a:lin ang="5400000" scaled="0"/>
          </a:gradFill>
        </p:spPr>
        <p:txBody>
          <a:bodyPr>
            <a:normAutofit fontScale="92500" lnSpcReduction="20000"/>
          </a:bodyPr>
          <a:lstStyle/>
          <a:p>
            <a:pPr algn="just">
              <a:lnSpc>
                <a:spcPct val="130000"/>
              </a:lnSpc>
            </a:pPr>
            <a:r>
              <a:rPr lang="el-GR" sz="3000" dirty="0" smtClean="0"/>
              <a:t>3</a:t>
            </a:r>
            <a:r>
              <a:rPr lang="el-GR" sz="2600" dirty="0" smtClean="0"/>
              <a:t>.</a:t>
            </a:r>
            <a:r>
              <a:rPr lang="el-GR" sz="3000" dirty="0" smtClean="0"/>
              <a:t> Αυτή η επιμέλεια μπορεί να έχει, μεταξύ άλλων, τη μορφή της τοποθέτησης σε μία οικογένεια, της KAFALAH του ισλαμικού δικαίου, της υιοθεσίας ή, σε περίπτωση ανάγκης, της τοποθέτησης σε ένα κατάλληλο για την περίσταση ίδρυμα για παιδιά. Κατά την επιλογή ανάμεσα σ' αυτές τις λύσεις, λαμβάνεται δεόντως υπόψη </a:t>
            </a:r>
            <a:r>
              <a:rPr lang="el-GR" sz="3000" dirty="0" smtClean="0">
                <a:solidFill>
                  <a:schemeClr val="accent6">
                    <a:lumMod val="50000"/>
                  </a:schemeClr>
                </a:solidFill>
              </a:rPr>
              <a:t>η ανάγκη μιας συνέχειας στην εκπαίδευση του παιδιού, καθώς και η εθνική, θρησκευτική, πολιτιστική και γλωσσολογική καταγωγή του.</a:t>
            </a:r>
          </a:p>
          <a:p>
            <a:pPr marL="0" indent="0" algn="just">
              <a:lnSpc>
                <a:spcPct val="130000"/>
              </a:lnSpc>
              <a:buNone/>
            </a:pPr>
            <a:r>
              <a:rPr lang="el-GR" dirty="0" smtClean="0">
                <a:solidFill>
                  <a:schemeClr val="accent6">
                    <a:lumMod val="50000"/>
                  </a:schemeClr>
                </a:solidFill>
              </a:rPr>
              <a:t/>
            </a:r>
            <a:br>
              <a:rPr lang="el-GR" dirty="0" smtClean="0">
                <a:solidFill>
                  <a:schemeClr val="accent6">
                    <a:lumMod val="50000"/>
                  </a:schemeClr>
                </a:solidFill>
              </a:rPr>
            </a:br>
            <a:endParaRPr lang="el-GR" dirty="0">
              <a:solidFill>
                <a:schemeClr val="accent6">
                  <a:lumMod val="50000"/>
                </a:schemeClr>
              </a:solidFill>
            </a:endParaRPr>
          </a:p>
        </p:txBody>
      </p:sp>
      <p:sp>
        <p:nvSpPr>
          <p:cNvPr id="2" name="Θέση υποσέλιδου 1"/>
          <p:cNvSpPr>
            <a:spLocks noGrp="1"/>
          </p:cNvSpPr>
          <p:nvPr>
            <p:ph type="ftr" sz="quarter" idx="11"/>
          </p:nvPr>
        </p:nvSpPr>
        <p:spPr>
          <a:xfrm>
            <a:off x="395536" y="6356350"/>
            <a:ext cx="7704856" cy="365125"/>
          </a:xfrm>
        </p:spPr>
        <p:txBody>
          <a:bodyPr/>
          <a:lstStyle/>
          <a:p>
            <a:r>
              <a:rPr lang="el-GR" sz="1400" b="1" smtClean="0">
                <a:solidFill>
                  <a:schemeClr val="tx1">
                    <a:lumMod val="75000"/>
                    <a:lumOff val="25000"/>
                  </a:schemeClr>
                </a:solidFill>
              </a:rPr>
              <a:t>Περιφερειακή Διεύθυνση Πρωτοβάθμιας και Δευτεροβάθμιας Εκπαίδευσης Αττικής </a:t>
            </a:r>
            <a:endParaRPr lang="el-GR" sz="1400" b="1" dirty="0">
              <a:solidFill>
                <a:schemeClr val="tx1">
                  <a:lumMod val="75000"/>
                  <a:lumOff val="25000"/>
                </a:schemeClr>
              </a:solidFill>
            </a:endParaRPr>
          </a:p>
        </p:txBody>
      </p:sp>
      <p:sp>
        <p:nvSpPr>
          <p:cNvPr id="4" name="Θέση αριθμού διαφάνειας 3"/>
          <p:cNvSpPr>
            <a:spLocks noGrp="1"/>
          </p:cNvSpPr>
          <p:nvPr>
            <p:ph type="sldNum" sz="quarter" idx="12"/>
          </p:nvPr>
        </p:nvSpPr>
        <p:spPr/>
        <p:txBody>
          <a:bodyPr/>
          <a:lstStyle/>
          <a:p>
            <a:fld id="{5B7B113F-4432-499E-A10F-6AB311CC8C49}" type="slidenum">
              <a:rPr lang="el-GR" smtClean="0"/>
              <a:pPr/>
              <a:t>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214290"/>
            <a:ext cx="8643998" cy="6429420"/>
          </a:xfrm>
        </p:spPr>
        <p:txBody>
          <a:bodyPr>
            <a:noAutofit/>
          </a:bodyPr>
          <a:lstStyle/>
          <a:p>
            <a:pPr lvl="0" algn="just">
              <a:lnSpc>
                <a:spcPct val="150000"/>
              </a:lnSpc>
              <a:buNone/>
            </a:pPr>
            <a:r>
              <a:rPr lang="el-GR" sz="3000" b="1" dirty="0">
                <a:solidFill>
                  <a:prstClr val="black"/>
                </a:solidFill>
              </a:rPr>
              <a:t>Το Άρθρο </a:t>
            </a:r>
            <a:r>
              <a:rPr lang="el-GR" sz="3000" b="1" dirty="0" smtClean="0">
                <a:solidFill>
                  <a:prstClr val="black"/>
                </a:solidFill>
              </a:rPr>
              <a:t>28 </a:t>
            </a:r>
            <a:r>
              <a:rPr lang="el-GR" sz="3000" b="1" dirty="0">
                <a:solidFill>
                  <a:prstClr val="black"/>
                </a:solidFill>
              </a:rPr>
              <a:t>της Σύμβασης αναφέρει:</a:t>
            </a:r>
            <a:endParaRPr lang="en-US" sz="3000" b="1" dirty="0">
              <a:solidFill>
                <a:prstClr val="black"/>
              </a:solidFill>
            </a:endParaRPr>
          </a:p>
          <a:p>
            <a:pPr algn="just">
              <a:lnSpc>
                <a:spcPct val="150000"/>
              </a:lnSpc>
              <a:buNone/>
            </a:pPr>
            <a:r>
              <a:rPr lang="el-GR" sz="2800" dirty="0" smtClean="0"/>
              <a:t>1. Τα Συμβαλλόμενα Κράτη αναγνωρίζουν το δικαίωμα του παιδιού στην εκπαίδευση και, ιδιαίτερα, για να επιτευχθεί η άσκηση του δικαιώματος αυτού προοδευτικά και στη βάση της ισότητας των ευκαιριών:</a:t>
            </a:r>
            <a:r>
              <a:rPr lang="en-US" sz="2800" dirty="0" smtClean="0"/>
              <a:t>  </a:t>
            </a:r>
            <a:r>
              <a:rPr lang="el-GR" sz="2800" dirty="0" smtClean="0"/>
              <a:t/>
            </a:r>
            <a:br>
              <a:rPr lang="el-GR" sz="2800" dirty="0" smtClean="0"/>
            </a:br>
            <a:r>
              <a:rPr lang="el-GR" sz="2800" dirty="0" smtClean="0"/>
              <a:t>α. Καθιστούν τη στοιχειώδη εκπαίδευση υποχρεωτική και δωρεάν για όλους.</a:t>
            </a:r>
          </a:p>
          <a:p>
            <a:pPr algn="just">
              <a:lnSpc>
                <a:spcPct val="150000"/>
              </a:lnSpc>
              <a:buNone/>
            </a:pPr>
            <a:r>
              <a:rPr lang="el-GR" sz="2500" dirty="0" smtClean="0"/>
              <a:t/>
            </a:r>
            <a:br>
              <a:rPr lang="el-GR" sz="2500" dirty="0" smtClean="0"/>
            </a:br>
            <a:r>
              <a:rPr lang="el-GR" sz="2400" dirty="0" smtClean="0"/>
              <a:t/>
            </a:r>
            <a:br>
              <a:rPr lang="el-GR" sz="2400" dirty="0" smtClean="0"/>
            </a:br>
            <a:r>
              <a:rPr lang="el-GR" sz="1800" dirty="0" smtClean="0"/>
              <a:t/>
            </a:r>
            <a:br>
              <a:rPr lang="el-GR" sz="1800" dirty="0" smtClean="0"/>
            </a:br>
            <a:r>
              <a:rPr lang="el-GR" sz="1600" dirty="0" smtClean="0"/>
              <a:t/>
            </a:r>
            <a:br>
              <a:rPr lang="el-GR" sz="1600" dirty="0" smtClean="0"/>
            </a:br>
            <a:r>
              <a:rPr lang="el-GR" sz="1100" dirty="0" smtClean="0"/>
              <a:t/>
            </a:r>
            <a:br>
              <a:rPr lang="el-GR" sz="1100" dirty="0" smtClean="0"/>
            </a:br>
            <a:endParaRPr lang="el-GR" sz="1100" dirty="0"/>
          </a:p>
        </p:txBody>
      </p:sp>
      <p:sp>
        <p:nvSpPr>
          <p:cNvPr id="2" name="Θέση υποσέλιδου 1"/>
          <p:cNvSpPr>
            <a:spLocks noGrp="1"/>
          </p:cNvSpPr>
          <p:nvPr>
            <p:ph type="ftr" sz="quarter" idx="11"/>
          </p:nvPr>
        </p:nvSpPr>
        <p:spPr>
          <a:xfrm>
            <a:off x="1187624" y="6356350"/>
            <a:ext cx="7056784" cy="365125"/>
          </a:xfrm>
        </p:spPr>
        <p:txBody>
          <a:bodyPr/>
          <a:lstStyle/>
          <a:p>
            <a:pPr lvl="0"/>
            <a:r>
              <a:rPr lang="el-GR" sz="1400" b="1" smtClean="0">
                <a:solidFill>
                  <a:prstClr val="black">
                    <a:lumMod val="65000"/>
                    <a:lumOff val="35000"/>
                  </a:prstClr>
                </a:solidFill>
              </a:rPr>
              <a:t>Περιφερειακή Διεύθυνση Πρωτοβάθμιας και Δευτεροβάθμιας Εκπαίδευσης Αττικής </a:t>
            </a:r>
            <a:endParaRPr lang="el-GR" sz="1400" b="1" dirty="0">
              <a:solidFill>
                <a:prstClr val="black">
                  <a:lumMod val="65000"/>
                  <a:lumOff val="35000"/>
                </a:prstClr>
              </a:solidFill>
            </a:endParaRPr>
          </a:p>
        </p:txBody>
      </p:sp>
      <p:sp>
        <p:nvSpPr>
          <p:cNvPr id="4" name="Θέση αριθμού διαφάνειας 3"/>
          <p:cNvSpPr>
            <a:spLocks noGrp="1"/>
          </p:cNvSpPr>
          <p:nvPr>
            <p:ph type="sldNum" sz="quarter" idx="12"/>
          </p:nvPr>
        </p:nvSpPr>
        <p:spPr/>
        <p:txBody>
          <a:bodyPr/>
          <a:lstStyle/>
          <a:p>
            <a:fld id="{5B7B113F-4432-499E-A10F-6AB311CC8C49}" type="slidenum">
              <a:rPr lang="el-GR" smtClean="0"/>
              <a:pPr/>
              <a:t>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116632"/>
            <a:ext cx="8147248" cy="6009531"/>
          </a:xfrm>
        </p:spPr>
        <p:txBody>
          <a:bodyPr>
            <a:noAutofit/>
          </a:bodyPr>
          <a:lstStyle/>
          <a:p>
            <a:pPr algn="just">
              <a:lnSpc>
                <a:spcPct val="120000"/>
              </a:lnSpc>
            </a:pPr>
            <a:r>
              <a:rPr lang="el-GR" sz="3000" dirty="0" smtClean="0">
                <a:solidFill>
                  <a:prstClr val="black"/>
                </a:solidFill>
              </a:rPr>
              <a:t>β.</a:t>
            </a:r>
            <a:r>
              <a:rPr lang="en-US" sz="3000" dirty="0" smtClean="0">
                <a:solidFill>
                  <a:prstClr val="black"/>
                </a:solidFill>
              </a:rPr>
              <a:t> </a:t>
            </a:r>
            <a:r>
              <a:rPr lang="el-GR" sz="3000" dirty="0" smtClean="0">
                <a:solidFill>
                  <a:prstClr val="black"/>
                </a:solidFill>
              </a:rPr>
              <a:t>Ενθαρρύνουν </a:t>
            </a:r>
            <a:r>
              <a:rPr lang="el-GR" sz="3000" dirty="0">
                <a:solidFill>
                  <a:prstClr val="black"/>
                </a:solidFill>
              </a:rPr>
              <a:t>την ανάπτυξη διαφόρων μορφών δευτεροβάθμιας εκπαίδευσης, τόσο γενικής όσο και επαγγελματικής, τις καθιστούν ανοιχτές και προσιτές σε κάθε παιδί, και παίρνουν κατάλληλα μέτρα, όπως η θέσπιση της δωρεάν εκπαίδευσης και της προσφοράς χρηματικής βοήθειας σε περίπτωση </a:t>
            </a:r>
            <a:r>
              <a:rPr lang="el-GR" sz="3000" dirty="0" smtClean="0">
                <a:solidFill>
                  <a:prstClr val="black"/>
                </a:solidFill>
              </a:rPr>
              <a:t>ανάγκης.</a:t>
            </a:r>
            <a:endParaRPr lang="en-US" sz="3000" dirty="0" smtClean="0">
              <a:solidFill>
                <a:prstClr val="black"/>
              </a:solidFill>
            </a:endParaRPr>
          </a:p>
          <a:p>
            <a:pPr algn="just">
              <a:lnSpc>
                <a:spcPct val="120000"/>
              </a:lnSpc>
            </a:pPr>
            <a:r>
              <a:rPr lang="el-GR" sz="3000" dirty="0" smtClean="0">
                <a:solidFill>
                  <a:prstClr val="black"/>
                </a:solidFill>
              </a:rPr>
              <a:t>γ</a:t>
            </a:r>
            <a:r>
              <a:rPr lang="el-GR" sz="3000" dirty="0">
                <a:solidFill>
                  <a:prstClr val="black"/>
                </a:solidFill>
              </a:rPr>
              <a:t>. Εξασφαλίζουν σε όλους την πρόσβαση στην ανώτατη παιδεία με όλα τα κατάλληλα μέσα, σε συνάρτηση με τις ικανότητες του καθενός.</a:t>
            </a:r>
            <a:endParaRPr lang="el-GR" sz="3000" dirty="0"/>
          </a:p>
        </p:txBody>
      </p:sp>
      <p:sp>
        <p:nvSpPr>
          <p:cNvPr id="4" name="Θέση υποσέλιδου 3"/>
          <p:cNvSpPr>
            <a:spLocks noGrp="1"/>
          </p:cNvSpPr>
          <p:nvPr>
            <p:ph type="ftr" sz="quarter" idx="11"/>
          </p:nvPr>
        </p:nvSpPr>
        <p:spPr>
          <a:xfrm>
            <a:off x="1331640" y="6356350"/>
            <a:ext cx="6480720" cy="365125"/>
          </a:xfrm>
        </p:spPr>
        <p:txBody>
          <a:bodyPr/>
          <a:lstStyle/>
          <a:p>
            <a:pPr lvl="0"/>
            <a:r>
              <a:rPr lang="el-GR" sz="1400" b="1" smtClean="0">
                <a:solidFill>
                  <a:prstClr val="black">
                    <a:lumMod val="75000"/>
                    <a:lumOff val="25000"/>
                  </a:prstClr>
                </a:solidFill>
              </a:rPr>
              <a:t>Περιφερειακή Διεύθυνση Πρωτοβάθμιας και Δευτεροβάθμιας Εκπαίδευσης Αττικής </a:t>
            </a:r>
            <a:endParaRPr lang="el-GR" sz="1400" b="1" dirty="0">
              <a:solidFill>
                <a:prstClr val="black">
                  <a:lumMod val="75000"/>
                  <a:lumOff val="25000"/>
                </a:prstClr>
              </a:solidFill>
            </a:endParaRPr>
          </a:p>
        </p:txBody>
      </p:sp>
      <p:sp>
        <p:nvSpPr>
          <p:cNvPr id="5" name="Θέση αριθμού διαφάνειας 4"/>
          <p:cNvSpPr>
            <a:spLocks noGrp="1"/>
          </p:cNvSpPr>
          <p:nvPr>
            <p:ph type="sldNum" sz="quarter" idx="12"/>
          </p:nvPr>
        </p:nvSpPr>
        <p:spPr/>
        <p:txBody>
          <a:bodyPr/>
          <a:lstStyle/>
          <a:p>
            <a:fld id="{5B7B113F-4432-499E-A10F-6AB311CC8C49}" type="slidenum">
              <a:rPr lang="el-GR" smtClean="0"/>
              <a:pPr/>
              <a:t>9</a:t>
            </a:fld>
            <a:endParaRPr lang="el-GR"/>
          </a:p>
        </p:txBody>
      </p:sp>
    </p:spTree>
    <p:extLst>
      <p:ext uri="{BB962C8B-B14F-4D97-AF65-F5344CB8AC3E}">
        <p14:creationId xmlns:p14="http://schemas.microsoft.com/office/powerpoint/2010/main" val="77942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2409</TotalTime>
  <Words>2814</Words>
  <Application>Microsoft Office PowerPoint</Application>
  <PresentationFormat>Προβολή στην οθόνη (4:3)</PresentationFormat>
  <Paragraphs>211</Paragraphs>
  <Slides>41</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ΠΕΡΙΦΕΡΕΙΑΚΗ ΔΙΕΥΘΥΝΣΗ  ΠΡΩΤΟΒΑΘΜΙΑΣ &amp; ΔΕΥΤΕΡΟΒΑΘΜΙΑΣ ΕΚΠΑΙΔΕΥΣΗΣ ΑΤΤΙΚΗΣ</vt:lpstr>
      <vt:lpstr>Βασικές Νομικές Διατάξεις - Εγκύκλιοι</vt:lpstr>
      <vt:lpstr>Παρουσίαση του PowerPoint</vt:lpstr>
      <vt:lpstr> ΣΥΜΒΑΣΗ ΓΙΑ ΤΑ ΔΙΚΑΙΩΜΑΤΑ ΤΟΥ ΠΑΙΔΙΟΥ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Παρουσίαση του PowerPoint</vt:lpstr>
      <vt:lpstr>  «Εγκύκλιος σχετικά με την εγγραφή αλλοδαπών μαθητών με ελλιπή δικαιολογητικά σε σχολικές μονάδες Δευτεροβάθμιας Εκπαίδευσης της χώρας»  </vt:lpstr>
      <vt:lpstr>Παρουσίαση του PowerPoint</vt:lpstr>
      <vt:lpstr>Παρουσίαση του PowerPoint</vt:lpstr>
      <vt:lpstr> ΠΔ 220/2007 (ΦΕΚ 251, τ. Α’) Προσαρμογή της Ελληνικής Νομοθεσίας προς τις διατάξεις της Οδηγίας 2003/9/ΕΚ του Συμβουλίου της 27ης Ιανουαρίου 2003, σχετικά με τις ελάχιστες απαιτήσεις για την υποδοχή των αιτούντων άσυλο στα κράτη μέλη (ΕΕL 31/6.2.2003)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ΠΔ 220/2007 (ΦΕΚ 251, τ. Α’) Προσαρμογή της Ελληνικής Νομοθεσίας προς τις διατάξεις της Οδηγίας 2003/9/ΕΚ του Συμβουλίου της 27ης Ιανουαρίου 2003, σχετικά με τις ελάχιστες απαιτήσεις για την υποδοχή των αιτούντων άσυλο στα κράτη μέλη (ΕΕL 31/6.2.2003)</vt:lpstr>
      <vt:lpstr>ΠΔ 220/2007 (ΦΕΚ 251, τ. Α’) Προσαρμογή της Ελληνικής Νομοθεσίας προς τις διατάξεις της Οδηγίας 2003/9/ΕΚ του Συμβουλίου της 27ης Ιανουαρίου 2003, σχετικά με τις ελάχιστες απαιτήσεις για την υποδοχή των αιτούντων άσυλο στα κράτη μέλη (ΕΕL 31/6.2.2003)</vt:lpstr>
      <vt:lpstr>Παρουσίαση του PowerPoint</vt:lpstr>
      <vt:lpstr>Παρουσίαση του PowerPoint</vt:lpstr>
      <vt:lpstr>Ο∆ΗΓΙΑ 2003/9/ΕΚ ΤΟΥ ΣΥΜΒΟΥΛΙΟΥ ΤΗΣ ΕΥΡΩΠΑΪΚΗΣ ΕΝΩΣΗΣ της 27ης Ιανουαρίου 2003 σχετικά µε τις ελάχιστες απαιτήσεις για την υποδοχή των αιτούντων άσυλο στα κράτη µέλη</vt:lpstr>
      <vt:lpstr>Παρουσίαση του PowerPoint</vt:lpstr>
      <vt:lpstr>Παρουσίαση του PowerPoint</vt:lpstr>
      <vt:lpstr>Παρουσίαση του PowerPoint</vt:lpstr>
      <vt:lpstr>Από την «αίθουσα διδασκαλίας» που διαμορφώθηκε στο Κέντρο Φιλοξενίας του Σχιστού, 18-4-2016 </vt:lpstr>
      <vt:lpstr>Από την επίσκεψή μας στο Κέντρο Φιλοξενίας του Σχιστού, 18-4-2016  </vt:lpstr>
      <vt:lpstr>Λοιπές Νομικές Διατάξεις - Εγκύκλιοι</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Perifereia</dc:creator>
  <cp:lastModifiedBy>WIN7</cp:lastModifiedBy>
  <cp:revision>107</cp:revision>
  <dcterms:created xsi:type="dcterms:W3CDTF">2016-07-26T08:07:07Z</dcterms:created>
  <dcterms:modified xsi:type="dcterms:W3CDTF">2016-10-04T08:29:25Z</dcterms:modified>
</cp:coreProperties>
</file>