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51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7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304" r:id="rId24"/>
    <p:sldId id="306" r:id="rId25"/>
    <p:sldId id="307" r:id="rId26"/>
    <p:sldId id="308" r:id="rId27"/>
    <p:sldId id="309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9" r:id="rId46"/>
    <p:sldId id="300" r:id="rId47"/>
    <p:sldId id="301" r:id="rId48"/>
    <p:sldId id="302" r:id="rId49"/>
    <p:sldId id="310" r:id="rId50"/>
  </p:sldIdLst>
  <p:sldSz cx="9144000" cy="6858000" type="screen4x3"/>
  <p:notesSz cx="6946900" cy="92837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CC0000"/>
    <a:srgbClr val="CC3300"/>
    <a:srgbClr val="99CCFF"/>
    <a:srgbClr val="FF9900"/>
    <a:srgbClr val="0033CC"/>
    <a:srgbClr val="ACA3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94500" autoAdjust="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algn="l" defTabSz="925513">
              <a:defRPr sz="1200"/>
            </a:lvl1pPr>
          </a:lstStyle>
          <a:p>
            <a:endParaRPr lang="el-GR" altLang="el-GR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endParaRPr lang="el-GR" altLang="el-GR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10075"/>
            <a:ext cx="509587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 επίπεδο</a:t>
            </a:r>
          </a:p>
          <a:p>
            <a:pPr lvl="2"/>
            <a:r>
              <a:rPr lang="el-GR" altLang="el-GR" smtClean="0"/>
              <a:t>Τρίτο επίπεδο</a:t>
            </a:r>
          </a:p>
          <a:p>
            <a:pPr lvl="3"/>
            <a:r>
              <a:rPr lang="el-GR" altLang="el-GR" smtClean="0"/>
              <a:t>Τέταρτο επίπεδο</a:t>
            </a:r>
          </a:p>
          <a:p>
            <a:pPr lvl="4"/>
            <a:r>
              <a:rPr lang="el-GR" altLang="el-GR" smtClean="0"/>
              <a:t>Πέμπτο επίπεδο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algn="l" defTabSz="925513">
              <a:defRPr sz="1200"/>
            </a:lvl1pPr>
          </a:lstStyle>
          <a:p>
            <a:endParaRPr lang="el-GR" altLang="el-GR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fld id="{DB6EB07F-8E54-4C4B-9967-60DE9FE2D90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57910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9475" y="1828800"/>
            <a:ext cx="5343525" cy="2362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l-GR" altLang="el-GR" noProof="0" smtClean="0"/>
              <a:t>Στυλ κύριου τίτλου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6350" y="4184650"/>
            <a:ext cx="4946650" cy="1368425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l-GR" altLang="el-GR" noProof="0" smtClean="0"/>
              <a:t>Στυλ κύριου υπότιτλου</a:t>
            </a:r>
          </a:p>
        </p:txBody>
      </p:sp>
      <p:sp>
        <p:nvSpPr>
          <p:cNvPr id="46249" name="Rectangle 169"/>
          <p:cNvSpPr>
            <a:spLocks noGrp="1" noChangeArrowheads="1"/>
          </p:cNvSpPr>
          <p:nvPr>
            <p:ph type="dt" sz="half" idx="2"/>
          </p:nvPr>
        </p:nvSpPr>
        <p:spPr>
          <a:xfrm>
            <a:off x="1225550" y="62007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46250" name="Rectangle 170"/>
          <p:cNvSpPr>
            <a:spLocks noGrp="1" noChangeArrowheads="1"/>
          </p:cNvSpPr>
          <p:nvPr>
            <p:ph type="ftr" sz="quarter" idx="3"/>
          </p:nvPr>
        </p:nvSpPr>
        <p:spPr>
          <a:xfrm>
            <a:off x="3303588" y="6200775"/>
            <a:ext cx="3636962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46251" name="Rectangle 17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92950" y="62007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C381145-4806-4620-A045-F8186C55BD36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42F77-4BE0-4720-85AA-2056C89DE01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8181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823075" y="225425"/>
            <a:ext cx="1925638" cy="597535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1042988" y="225425"/>
            <a:ext cx="5627687" cy="5975350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A2CE6-BD78-4DC1-8765-10607D33914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92084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Τίτλος, Κείμενο και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42988" y="225425"/>
            <a:ext cx="7705725" cy="8636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sz="half" idx="1"/>
          </p:nvPr>
        </p:nvSpPr>
        <p:spPr>
          <a:xfrm>
            <a:off x="1042988" y="1304925"/>
            <a:ext cx="3776662" cy="48958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ClipArt 3"/>
          <p:cNvSpPr>
            <a:spLocks noGrp="1"/>
          </p:cNvSpPr>
          <p:nvPr>
            <p:ph type="clipArt" sz="half" idx="2"/>
          </p:nvPr>
        </p:nvSpPr>
        <p:spPr>
          <a:xfrm>
            <a:off x="4972050" y="1304925"/>
            <a:ext cx="3776663" cy="4895850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μια έτοιμη εικόνα clip art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1042988" y="6308725"/>
            <a:ext cx="1838325" cy="349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054350" y="6308725"/>
            <a:ext cx="3636963" cy="349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843713" y="6308725"/>
            <a:ext cx="1905000" cy="349250"/>
          </a:xfrm>
        </p:spPr>
        <p:txBody>
          <a:bodyPr/>
          <a:lstStyle>
            <a:lvl1pPr>
              <a:defRPr/>
            </a:lvl1pPr>
          </a:lstStyle>
          <a:p>
            <a:fld id="{48896D70-10FA-4C62-B7A9-CD6A1610F44E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66789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Τίτλος και Κείμενο επάνω από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42988" y="225425"/>
            <a:ext cx="7705725" cy="8636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sz="half" idx="1"/>
          </p:nvPr>
        </p:nvSpPr>
        <p:spPr>
          <a:xfrm>
            <a:off x="1042988" y="1304925"/>
            <a:ext cx="7705725" cy="237172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1042988" y="3829050"/>
            <a:ext cx="7705725" cy="237172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1042988" y="6308725"/>
            <a:ext cx="1838325" cy="349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054350" y="6308725"/>
            <a:ext cx="3636963" cy="349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843713" y="6308725"/>
            <a:ext cx="1905000" cy="349250"/>
          </a:xfrm>
        </p:spPr>
        <p:txBody>
          <a:bodyPr/>
          <a:lstStyle>
            <a:lvl1pPr>
              <a:defRPr/>
            </a:lvl1pPr>
          </a:lstStyle>
          <a:p>
            <a:fld id="{EF053436-F184-434F-9221-74CEC51347F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2768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7E95B6-A591-44B4-9319-73AB36812507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1937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E4AAC-8CC2-4401-846F-E2B8F7A35A75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2053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042988" y="1304925"/>
            <a:ext cx="3776662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972050" y="1304925"/>
            <a:ext cx="3776663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F072A-5F32-4EB1-9C9A-B895EC90294D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033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15836-7B3A-470E-9B41-7D3A8A9F577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51332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3DAFD-717B-458A-9CF8-C7C4262B4F77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31431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B49DB-D2AA-4D58-A66C-C850EB4CA8C1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983022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9FEB8-68D9-4A8A-B964-639CD7D2EE4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2351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678F4-9010-472A-9D73-FB7992F04ED4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5583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225425"/>
            <a:ext cx="770572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επεξεργασία του τίτλου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304925"/>
            <a:ext cx="77057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 επίπεδο</a:t>
            </a:r>
          </a:p>
          <a:p>
            <a:pPr lvl="2"/>
            <a:r>
              <a:rPr lang="el-GR" altLang="el-GR" smtClean="0"/>
              <a:t>Τρίτο επίπεδο</a:t>
            </a:r>
          </a:p>
          <a:p>
            <a:pPr lvl="3"/>
            <a:r>
              <a:rPr lang="el-GR" altLang="el-GR" smtClean="0"/>
              <a:t>Τέταρτο επίπεδο</a:t>
            </a:r>
          </a:p>
          <a:p>
            <a:pPr lvl="4"/>
            <a:r>
              <a:rPr lang="el-GR" altLang="el-GR" smtClean="0"/>
              <a:t>Πέμπτο επίπεδο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42988" y="6308725"/>
            <a:ext cx="18383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+mn-lt"/>
              </a:defRPr>
            </a:lvl1pPr>
          </a:lstStyle>
          <a:p>
            <a:endParaRPr lang="el-GR" altLang="el-GR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4350" y="6308725"/>
            <a:ext cx="36369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endParaRPr lang="el-GR" altLang="el-GR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43713" y="6308725"/>
            <a:ext cx="190500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0B0EFF29-B76D-423D-9BB8-382714E22225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Schoolbook" pitchFamily="18" charset="0"/>
          <a:cs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Schoolbook" pitchFamily="18" charset="0"/>
          <a:cs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Schoolbook" pitchFamily="18" charset="0"/>
          <a:cs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Schoolbook" pitchFamily="18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Schoolbook" pitchFamily="18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Schoolbook" pitchFamily="18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Schoolbook" pitchFamily="18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Schoolbook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419872" y="2636912"/>
            <a:ext cx="5343525" cy="2362200"/>
          </a:xfrm>
        </p:spPr>
        <p:txBody>
          <a:bodyPr/>
          <a:lstStyle/>
          <a:p>
            <a:pPr algn="ctr"/>
            <a:r>
              <a:rPr lang="el-GR" sz="4000" b="1" dirty="0" smtClean="0">
                <a:solidFill>
                  <a:schemeClr val="accent2">
                    <a:lumMod val="25000"/>
                  </a:schemeClr>
                </a:solidFill>
              </a:rPr>
              <a:t>Το Εκπαιδευτικό Σύστημα στη Φιλανδία</a:t>
            </a:r>
            <a:r>
              <a:rPr lang="en-US" b="1" dirty="0" smtClean="0">
                <a:solidFill>
                  <a:schemeClr val="accent2">
                    <a:lumMod val="2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2">
                    <a:lumMod val="25000"/>
                  </a:schemeClr>
                </a:solidFill>
              </a:rPr>
            </a:br>
            <a:endParaRPr lang="el-GR" altLang="el-GR" dirty="0">
              <a:solidFill>
                <a:schemeClr val="accent2">
                  <a:lumMod val="25000"/>
                </a:schemeClr>
              </a:solidFill>
            </a:endParaRP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905203" y="5373216"/>
            <a:ext cx="7220406" cy="1477144"/>
          </a:xfrm>
        </p:spPr>
        <p:txBody>
          <a:bodyPr/>
          <a:lstStyle/>
          <a:p>
            <a:pPr algn="just"/>
            <a:r>
              <a:rPr lang="en-US" b="1" dirty="0" smtClean="0">
                <a:solidFill>
                  <a:schemeClr val="accent2">
                    <a:lumMod val="25000"/>
                  </a:schemeClr>
                </a:solidFill>
              </a:rPr>
              <a:t>Erasmus plus KA1</a:t>
            </a:r>
            <a:r>
              <a:rPr lang="el-GR" b="1" dirty="0" smtClean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2">
                    <a:lumMod val="25000"/>
                  </a:schemeClr>
                </a:solidFill>
              </a:rPr>
              <a:t>2016-17</a:t>
            </a:r>
            <a:endParaRPr lang="el-GR" b="1" dirty="0" smtClean="0">
              <a:solidFill>
                <a:schemeClr val="accent2">
                  <a:lumMod val="25000"/>
                </a:schemeClr>
              </a:solidFill>
            </a:endParaRPr>
          </a:p>
          <a:p>
            <a:pPr algn="just"/>
            <a:r>
              <a:rPr lang="el-GR" b="1" dirty="0" smtClean="0">
                <a:solidFill>
                  <a:schemeClr val="accent2">
                    <a:lumMod val="25000"/>
                  </a:schemeClr>
                </a:solidFill>
              </a:rPr>
              <a:t>«Ενσωμάτωση, συνεκπαίδευση και νέες τεχνολογίες για μια άλλη διάσταση στην Ειδική αγωγή»</a:t>
            </a:r>
          </a:p>
          <a:p>
            <a:pPr algn="just"/>
            <a:r>
              <a:rPr lang="en-US" b="1" dirty="0" smtClean="0">
                <a:solidFill>
                  <a:schemeClr val="accent2">
                    <a:lumMod val="25000"/>
                  </a:schemeClr>
                </a:solidFill>
              </a:rPr>
              <a:t>2o </a:t>
            </a:r>
            <a:r>
              <a:rPr lang="el-GR" b="1" dirty="0" smtClean="0">
                <a:solidFill>
                  <a:schemeClr val="accent2">
                    <a:lumMod val="25000"/>
                  </a:schemeClr>
                </a:solidFill>
              </a:rPr>
              <a:t>Ειδικό Δημοτικό </a:t>
            </a:r>
            <a:r>
              <a:rPr lang="el-GR" b="1" dirty="0" err="1" smtClean="0">
                <a:solidFill>
                  <a:schemeClr val="accent2">
                    <a:lumMod val="25000"/>
                  </a:schemeClr>
                </a:solidFill>
              </a:rPr>
              <a:t>Θεσ</a:t>
            </a:r>
            <a:r>
              <a:rPr lang="el-GR" b="1" dirty="0" smtClean="0">
                <a:solidFill>
                  <a:schemeClr val="accent2">
                    <a:lumMod val="25000"/>
                  </a:schemeClr>
                </a:solidFill>
              </a:rPr>
              <a:t>/νίκης</a:t>
            </a:r>
            <a:endParaRPr lang="en-US" b="1" dirty="0" smtClean="0">
              <a:solidFill>
                <a:schemeClr val="accent2">
                  <a:lumMod val="25000"/>
                </a:schemeClr>
              </a:solidFill>
            </a:endParaRPr>
          </a:p>
          <a:p>
            <a:pPr algn="r"/>
            <a:endParaRPr lang="el-GR" altLang="el-GR" dirty="0"/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988" y="33469"/>
            <a:ext cx="3947269" cy="269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Τι σημαίνει Αυτονομία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Το κάθε σχολείο έχει την δυνατότητα να επιλέγει τους εκπαιδευτικούς του, να εφαρμόζει δικούς του κανόνες λειτουργίας &amp; να αξιοποιεί τους οικονομικούς πόρους που του παρέχονται.</a:t>
            </a:r>
          </a:p>
          <a:p>
            <a:pPr marL="0" indent="0">
              <a:buNone/>
            </a:pPr>
            <a:endParaRPr lang="el-GR" dirty="0" smtClean="0"/>
          </a:p>
          <a:p>
            <a:r>
              <a:rPr lang="el-GR" dirty="0" smtClean="0"/>
              <a:t>Ο κάθε </a:t>
            </a:r>
            <a:r>
              <a:rPr lang="el-GR" dirty="0" err="1" smtClean="0"/>
              <a:t>εκπ</a:t>
            </a:r>
            <a:r>
              <a:rPr lang="el-GR" dirty="0" smtClean="0"/>
              <a:t>/</a:t>
            </a:r>
            <a:r>
              <a:rPr lang="el-GR" dirty="0" err="1" smtClean="0"/>
              <a:t>κός</a:t>
            </a:r>
            <a:r>
              <a:rPr lang="el-GR" dirty="0" smtClean="0"/>
              <a:t> μπορεί να εφαρμόσει με το δικό του τρόπο το εκπαιδευτικό του πρόγραμμα χωρίς να ελέγχεται </a:t>
            </a:r>
            <a:r>
              <a:rPr lang="el-GR" dirty="0" err="1" smtClean="0"/>
              <a:t>γι’αυτό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6690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4400" dirty="0" smtClean="0"/>
              <a:t>ΚΑΙΝΟΤΟΜΙΑ</a:t>
            </a:r>
            <a:endParaRPr lang="el-GR" sz="4400" dirty="0"/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62" y="1196752"/>
            <a:ext cx="925252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59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smtClean="0"/>
              <a:t>Που βασίζεται η Καινοτομία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Η συσχέτιση των μαθημάτων με την πραγματική ζωή</a:t>
            </a:r>
          </a:p>
          <a:p>
            <a:r>
              <a:rPr lang="el-GR" dirty="0" smtClean="0"/>
              <a:t>Ενεργητικός εκπαιδευτικός</a:t>
            </a:r>
          </a:p>
          <a:p>
            <a:r>
              <a:rPr lang="el-GR" dirty="0" smtClean="0"/>
              <a:t>Αξιολογήσεις που δεν βασίζονται σε τεστ</a:t>
            </a:r>
          </a:p>
          <a:p>
            <a:r>
              <a:rPr lang="el-GR" dirty="0" smtClean="0"/>
              <a:t>Πρόληψη αποτυχιών μαθητών</a:t>
            </a:r>
          </a:p>
          <a:p>
            <a:r>
              <a:rPr lang="el-GR" dirty="0" smtClean="0"/>
              <a:t>Συμμετοχή μαθητών &amp; γονέων</a:t>
            </a:r>
          </a:p>
          <a:p>
            <a:r>
              <a:rPr lang="el-GR" dirty="0" smtClean="0"/>
              <a:t>Η χρήση των Η/Υ για εξάσκηση δεξιοτήτων ή άλλων διαδικασιών</a:t>
            </a:r>
          </a:p>
          <a:p>
            <a:r>
              <a:rPr lang="el-GR" dirty="0" smtClean="0"/>
              <a:t>Αξιολόγηση μεταξύ των μαθητών</a:t>
            </a:r>
          </a:p>
          <a:p>
            <a:r>
              <a:rPr lang="el-GR" dirty="0" smtClean="0"/>
              <a:t>Συνεργασία μεταξύ εκπαιδευτικών- Η γνώση μοιράζεται</a:t>
            </a:r>
          </a:p>
          <a:p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031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8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30" y="3789040"/>
            <a:ext cx="4008047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5076056" cy="297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695" y="0"/>
            <a:ext cx="4270863" cy="312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" y="0"/>
            <a:ext cx="4844604" cy="362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 bwMode="auto">
          <a:xfrm>
            <a:off x="5076056" y="3123059"/>
            <a:ext cx="4067944" cy="59397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4000" dirty="0" smtClean="0"/>
              <a:t>ΕΥΕΛΙΞΙΑ</a:t>
            </a:r>
            <a:endParaRPr kumimoji="0" lang="el-G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45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</a:rPr>
              <a:t>Flexible groups</a:t>
            </a:r>
            <a:endParaRPr lang="el-GR" sz="4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 μαθητές μπορούν να πηγαίνουν σε άλλες (μεγαλύτερες ή μικρότερες) τάξεις ανάλογα με την ικανότητά </a:t>
            </a:r>
            <a:r>
              <a:rPr lang="el-GR" dirty="0" smtClean="0"/>
              <a:t>τους.</a:t>
            </a:r>
            <a:endParaRPr lang="el-GR" dirty="0"/>
          </a:p>
          <a:p>
            <a:r>
              <a:rPr lang="el-GR" dirty="0"/>
              <a:t>Η ύλη του σχολείου μπορεί να διδαχθεί μέχρι να τελειώσει την υποχρεωτική εκπαίδευση ο μαθητής.</a:t>
            </a:r>
          </a:p>
          <a:p>
            <a:r>
              <a:rPr lang="el-GR" dirty="0"/>
              <a:t>Η ευκολία προσαρμογής μιας τάξης θεωρείται προνόμιο &amp; ζητούμενο για τη δυνατότητα πολλαπλών χρήσεων.</a:t>
            </a:r>
          </a:p>
          <a:p>
            <a:r>
              <a:rPr lang="el-GR" dirty="0"/>
              <a:t>Η ένταξη εναλλακτικών τρόπων μάθησης. Μάθηση μέσα από την πράξη.</a:t>
            </a:r>
            <a:endParaRPr lang="en-US" dirty="0"/>
          </a:p>
          <a:p>
            <a:r>
              <a:rPr lang="el-GR" dirty="0"/>
              <a:t>Διαφορετικά τεστ σε κάθε μάθημα</a:t>
            </a:r>
          </a:p>
        </p:txBody>
      </p:sp>
    </p:spTree>
    <p:extLst>
      <p:ext uri="{BB962C8B-B14F-4D97-AF65-F5344CB8AC3E}">
        <p14:creationId xmlns:p14="http://schemas.microsoft.com/office/powerpoint/2010/main" val="151128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6"/>
            <a:ext cx="9144000" cy="672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1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3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4000" dirty="0" smtClean="0">
                <a:solidFill>
                  <a:schemeClr val="tx2">
                    <a:lumMod val="75000"/>
                  </a:schemeClr>
                </a:solidFill>
              </a:rPr>
              <a:t>Πειραματισμός &amp; Έμπνευση</a:t>
            </a:r>
            <a:endParaRPr lang="el-GR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Δεν υπάρχει ο φόβος της αποτυχίας στην εφαρμογή ενός προγράμματος.</a:t>
            </a:r>
          </a:p>
          <a:p>
            <a:r>
              <a:rPr lang="el-GR" dirty="0" smtClean="0"/>
              <a:t>Δίνεται έμφαση στον πειραματισμό &amp; τη δοκιμασία νέων προτάσεων-εκπαιδευτικών προγραμμάτων.</a:t>
            </a:r>
          </a:p>
          <a:p>
            <a:r>
              <a:rPr lang="el-GR" dirty="0" smtClean="0"/>
              <a:t>Εάν δοκιμαστούν σε τοπικό επίπεδο και αποδώσουν γίνεται πρόταση για ενσωμάτωση στο γενικό αναλυτικό πρόγραμμα.</a:t>
            </a:r>
          </a:p>
          <a:p>
            <a:r>
              <a:rPr lang="el-GR" dirty="0" smtClean="0"/>
              <a:t>Υπάρχει ομάδα σε τοπικό επίπεδο που σχεδιάζει &amp; προτείνει προγράμματα αλλά μπορεί να το κάνει και κάθε εκπαιδευτικός αφού το εφαρμόσει πρώτα στην τάξη και στο σχολείο του.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2843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778098"/>
          </a:xfrm>
        </p:spPr>
        <p:txBody>
          <a:bodyPr>
            <a:normAutofit/>
          </a:bodyPr>
          <a:lstStyle/>
          <a:p>
            <a:r>
              <a:rPr lang="el-GR" dirty="0" smtClean="0"/>
              <a:t> </a:t>
            </a:r>
            <a:r>
              <a:rPr lang="el-GR" sz="4000" b="0" u="sng" dirty="0" smtClean="0">
                <a:solidFill>
                  <a:schemeClr val="tx2">
                    <a:lumMod val="75000"/>
                  </a:schemeClr>
                </a:solidFill>
              </a:rPr>
              <a:t>Εμπλοκή γονέων &amp; μαθητών</a:t>
            </a:r>
            <a:endParaRPr lang="el-GR" sz="4000" b="0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320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3912" cy="159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1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1405193" y="0"/>
            <a:ext cx="7211144" cy="1143000"/>
          </a:xfrm>
        </p:spPr>
        <p:txBody>
          <a:bodyPr>
            <a:normAutofit/>
          </a:bodyPr>
          <a:lstStyle/>
          <a:p>
            <a:pPr algn="ctr"/>
            <a:r>
              <a:rPr lang="el-GR" sz="4400" b="0" u="sng" dirty="0" smtClean="0">
                <a:solidFill>
                  <a:schemeClr val="tx2">
                    <a:lumMod val="75000"/>
                  </a:schemeClr>
                </a:solidFill>
              </a:rPr>
              <a:t>Η γνώση μοιράζεται</a:t>
            </a:r>
            <a:endParaRPr lang="el-GR" sz="4400" b="0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81138"/>
            <a:ext cx="9252519" cy="53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43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138" y="-238125"/>
            <a:ext cx="9820276" cy="733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 bwMode="auto">
          <a:xfrm>
            <a:off x="4932040" y="476672"/>
            <a:ext cx="2232248" cy="504056"/>
          </a:xfrm>
          <a:prstGeom prst="rect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dirty="0"/>
              <a:t>Σ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υμμετοχή</a:t>
            </a:r>
          </a:p>
        </p:txBody>
      </p:sp>
      <p:sp>
        <p:nvSpPr>
          <p:cNvPr id="4" name="Έλλειψη 3"/>
          <p:cNvSpPr/>
          <p:nvPr/>
        </p:nvSpPr>
        <p:spPr bwMode="auto">
          <a:xfrm>
            <a:off x="5508104" y="1268760"/>
            <a:ext cx="3024336" cy="576064"/>
          </a:xfrm>
          <a:prstGeom prst="ellipse">
            <a:avLst/>
          </a:prstGeom>
          <a:gradFill flip="none" rotWithShape="1">
            <a:gsLst>
              <a:gs pos="0">
                <a:srgbClr val="CCFF99">
                  <a:shade val="30000"/>
                  <a:satMod val="115000"/>
                </a:srgbClr>
              </a:gs>
              <a:gs pos="50000">
                <a:srgbClr val="CCFF99">
                  <a:shade val="67500"/>
                  <a:satMod val="115000"/>
                </a:srgbClr>
              </a:gs>
              <a:gs pos="100000">
                <a:srgbClr val="CCFF99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dirty="0"/>
              <a:t>Σ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υνεργασία</a:t>
            </a:r>
          </a:p>
        </p:txBody>
      </p:sp>
      <p:sp>
        <p:nvSpPr>
          <p:cNvPr id="5" name="Στρογγυλεμένο ορθογώνιο 4"/>
          <p:cNvSpPr/>
          <p:nvPr/>
        </p:nvSpPr>
        <p:spPr bwMode="auto">
          <a:xfrm>
            <a:off x="6012160" y="2132856"/>
            <a:ext cx="3312368" cy="720080"/>
          </a:xfrm>
          <a:prstGeom prst="round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Μάθηση από</a:t>
            </a:r>
            <a:r>
              <a:rPr kumimoji="0" lang="el-GR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μαθητή σε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baseline="0" dirty="0" smtClean="0"/>
              <a:t>μαθητή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2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smtClean="0">
                <a:solidFill>
                  <a:schemeClr val="tx2">
                    <a:lumMod val="50000"/>
                  </a:schemeClr>
                </a:solidFill>
              </a:rPr>
              <a:t>Φιλανδικό εκπαιδευτικό σύστημα</a:t>
            </a:r>
            <a:endParaRPr lang="el-GR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1304925"/>
            <a:ext cx="8353177" cy="4895850"/>
          </a:xfrm>
        </p:spPr>
        <p:txBody>
          <a:bodyPr/>
          <a:lstStyle/>
          <a:p>
            <a:r>
              <a:rPr lang="el-GR" dirty="0" smtClean="0"/>
              <a:t>7 ετών ένταξη στην υποχρεωτική εκπαίδευση (Α’ δημοτικού)</a:t>
            </a:r>
          </a:p>
          <a:p>
            <a:r>
              <a:rPr lang="el-GR" dirty="0" smtClean="0"/>
              <a:t>9 χρόνια υποχρεωτική εκπαίδευση. Μετά έχουν 2 επιλογές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Ορθογώνιο 3"/>
          <p:cNvSpPr/>
          <p:nvPr/>
        </p:nvSpPr>
        <p:spPr bwMode="auto">
          <a:xfrm>
            <a:off x="611560" y="4365104"/>
            <a:ext cx="3384376" cy="16561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dirty="0" smtClean="0"/>
              <a:t>Ένταξη σε 2βάθμια </a:t>
            </a:r>
            <a:r>
              <a:rPr lang="el-GR" dirty="0" err="1" smtClean="0"/>
              <a:t>εκπ</a:t>
            </a:r>
            <a:r>
              <a:rPr lang="el-GR" dirty="0" smtClean="0"/>
              <a:t>/ση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dirty="0" smtClean="0"/>
              <a:t>Κ προετοιμασία για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dirty="0" smtClean="0"/>
              <a:t>Εξετάσεις για το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dirty="0" smtClean="0"/>
              <a:t>Πανεπιστήμιο (&lt;40%)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Έλλειψη 4"/>
          <p:cNvSpPr/>
          <p:nvPr/>
        </p:nvSpPr>
        <p:spPr bwMode="auto">
          <a:xfrm>
            <a:off x="5364088" y="4005064"/>
            <a:ext cx="3779912" cy="22322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Σε επαγγελματική</a:t>
            </a:r>
            <a:r>
              <a:rPr kumimoji="0" lang="el-G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σχολή 3 χρ.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000" baseline="0" dirty="0" smtClean="0"/>
              <a:t>Με</a:t>
            </a:r>
            <a:r>
              <a:rPr lang="el-GR" sz="2000" dirty="0" smtClean="0"/>
              <a:t> δυνατότητα πρόσβασης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Σε πολυτεχνική σχολή</a:t>
            </a:r>
            <a:r>
              <a:rPr kumimoji="0" lang="el-G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ή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000" dirty="0" smtClean="0"/>
              <a:t>Αγορά εργασίας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(&lt;60</a:t>
            </a:r>
            <a:r>
              <a:rPr lang="el-GR" sz="2000" dirty="0" smtClean="0"/>
              <a:t>%)</a:t>
            </a: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7" name="Ευθύγραμμο βέλος σύνδεσης 6"/>
          <p:cNvCxnSpPr/>
          <p:nvPr/>
        </p:nvCxnSpPr>
        <p:spPr bwMode="auto">
          <a:xfrm flipH="1">
            <a:off x="3059832" y="2924944"/>
            <a:ext cx="792088" cy="12961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Ευθύγραμμο βέλος σύνδεσης 8"/>
          <p:cNvCxnSpPr/>
          <p:nvPr/>
        </p:nvCxnSpPr>
        <p:spPr bwMode="auto">
          <a:xfrm>
            <a:off x="4860032" y="2852936"/>
            <a:ext cx="1152128" cy="12961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847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0" dirty="0" smtClean="0">
                <a:solidFill>
                  <a:schemeClr val="tx2">
                    <a:lumMod val="75000"/>
                  </a:schemeClr>
                </a:solidFill>
              </a:rPr>
              <a:t>Μάθηση μέσα από τη πράξη</a:t>
            </a:r>
            <a:endParaRPr lang="el-GR" sz="40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1296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9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55776" y="2232248"/>
            <a:ext cx="8208912" cy="1196752"/>
          </a:xfrm>
        </p:spPr>
        <p:txBody>
          <a:bodyPr/>
          <a:lstStyle/>
          <a:p>
            <a:pPr algn="ctr"/>
            <a:r>
              <a:rPr lang="el-GR" sz="4400" dirty="0" smtClean="0"/>
              <a:t>ΚΟΥΛΤΟΥΡΑ ΕΜΠΙΣΤΟΣΥΝΗΣ</a:t>
            </a:r>
            <a:endParaRPr lang="el-GR" sz="4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1" y="0"/>
            <a:ext cx="13843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67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705725" cy="863600"/>
          </a:xfrm>
        </p:spPr>
        <p:txBody>
          <a:bodyPr/>
          <a:lstStyle/>
          <a:p>
            <a:pPr algn="ctr"/>
            <a:r>
              <a:rPr lang="el-GR" sz="3600" dirty="0">
                <a:solidFill>
                  <a:schemeClr val="accent2">
                    <a:lumMod val="25000"/>
                  </a:schemeClr>
                </a:solidFill>
              </a:rPr>
              <a:t>Η εμπιστοσύνη βασικό </a:t>
            </a:r>
            <a:r>
              <a:rPr lang="el-GR" sz="3600" dirty="0" smtClean="0">
                <a:solidFill>
                  <a:schemeClr val="accent2">
                    <a:lumMod val="25000"/>
                  </a:schemeClr>
                </a:solidFill>
              </a:rPr>
              <a:t>κλειδί</a:t>
            </a:r>
            <a:endParaRPr lang="el-GR" sz="3600" dirty="0">
              <a:solidFill>
                <a:schemeClr val="accent2">
                  <a:lumMod val="25000"/>
                </a:schemeClr>
              </a:solidFill>
            </a:endParaRPr>
          </a:p>
        </p:txBody>
      </p:sp>
      <p:sp>
        <p:nvSpPr>
          <p:cNvPr id="4" name="Έλλειψη 3"/>
          <p:cNvSpPr/>
          <p:nvPr/>
        </p:nvSpPr>
        <p:spPr>
          <a:xfrm>
            <a:off x="2947093" y="1340768"/>
            <a:ext cx="3312368" cy="1008112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2">
                    <a:lumMod val="75000"/>
                  </a:schemeClr>
                </a:solidFill>
              </a:rPr>
              <a:t>Κ</a:t>
            </a:r>
            <a:r>
              <a:rPr lang="el-GR" sz="3200" dirty="0" smtClean="0">
                <a:solidFill>
                  <a:schemeClr val="tx2">
                    <a:lumMod val="75000"/>
                  </a:schemeClr>
                </a:solidFill>
              </a:rPr>
              <a:t>οινωνία</a:t>
            </a:r>
            <a:endParaRPr lang="el-GR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Βέλος προς τα κάτω 4"/>
          <p:cNvSpPr/>
          <p:nvPr/>
        </p:nvSpPr>
        <p:spPr>
          <a:xfrm flipH="1">
            <a:off x="4504980" y="2402699"/>
            <a:ext cx="98297" cy="360040"/>
          </a:xfrm>
          <a:prstGeom prst="downArrow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2947093" y="2852936"/>
            <a:ext cx="3065067" cy="648072"/>
          </a:xfrm>
          <a:prstGeom prst="rect">
            <a:avLst/>
          </a:prstGeom>
          <a:gradFill flip="none" rotWithShape="1">
            <a:gsLst>
              <a:gs pos="0">
                <a:srgbClr val="CCFF99">
                  <a:shade val="30000"/>
                  <a:satMod val="115000"/>
                </a:srgbClr>
              </a:gs>
              <a:gs pos="50000">
                <a:srgbClr val="CCFF99">
                  <a:shade val="67500"/>
                  <a:satMod val="115000"/>
                </a:srgbClr>
              </a:gs>
              <a:gs pos="100000">
                <a:srgbClr val="CCFF99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2">
                    <a:lumMod val="75000"/>
                  </a:schemeClr>
                </a:solidFill>
              </a:rPr>
              <a:t>Σχολείο &amp; γονείς</a:t>
            </a:r>
            <a:endParaRPr lang="el-G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Βέλος προς τα κάτω 6"/>
          <p:cNvSpPr/>
          <p:nvPr/>
        </p:nvSpPr>
        <p:spPr>
          <a:xfrm>
            <a:off x="4493526" y="3585626"/>
            <a:ext cx="171175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Έλλειψη 7"/>
          <p:cNvSpPr/>
          <p:nvPr/>
        </p:nvSpPr>
        <p:spPr>
          <a:xfrm>
            <a:off x="2574428" y="4089682"/>
            <a:ext cx="3861104" cy="79208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</a:rPr>
              <a:t>Εκπαιδευτικοί</a:t>
            </a:r>
            <a:endParaRPr lang="el-GR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Βέλος προς τα κάτω 8"/>
          <p:cNvSpPr/>
          <p:nvPr/>
        </p:nvSpPr>
        <p:spPr>
          <a:xfrm>
            <a:off x="4491316" y="5013176"/>
            <a:ext cx="14401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ρθογώνιο 12"/>
          <p:cNvSpPr/>
          <p:nvPr/>
        </p:nvSpPr>
        <p:spPr>
          <a:xfrm>
            <a:off x="3521182" y="5612567"/>
            <a:ext cx="1916888" cy="64807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2">
                    <a:lumMod val="75000"/>
                  </a:schemeClr>
                </a:solidFill>
              </a:rPr>
              <a:t>μαθητές</a:t>
            </a:r>
            <a:endParaRPr lang="el-GR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" y="5271809"/>
            <a:ext cx="1383912" cy="159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97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7941568" cy="5242594"/>
          </a:xfrm>
        </p:spPr>
        <p:txBody>
          <a:bodyPr>
            <a:normAutofit/>
          </a:bodyPr>
          <a:lstStyle/>
          <a:p>
            <a:r>
              <a:rPr lang="el-GR" dirty="0" smtClean="0"/>
              <a:t>Ο κόσμος αλλάζει</a:t>
            </a: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>- </a:t>
            </a:r>
            <a:r>
              <a:rPr lang="el-GR" sz="2800" dirty="0"/>
              <a:t>Ν</a:t>
            </a:r>
            <a:r>
              <a:rPr lang="el-GR" sz="2800" dirty="0" smtClean="0"/>
              <a:t>έες τεχνολογίες, παγκοσμιοποίηση, κλιματικές αλλαγές, οικονομία, κλπ</a:t>
            </a:r>
            <a:br>
              <a:rPr lang="el-GR" sz="2800" dirty="0" smtClean="0"/>
            </a:br>
            <a:r>
              <a:rPr lang="el-GR" sz="2800" dirty="0"/>
              <a:t/>
            </a:r>
            <a:br>
              <a:rPr lang="el-GR" sz="2800" dirty="0"/>
            </a:br>
            <a:r>
              <a:rPr lang="el-GR" sz="2800" dirty="0" smtClean="0"/>
              <a:t>- Νέες ικανότητες χρειάζονται στην κοινωνία, έχει αλλάξει η εργασιακή ζωή</a:t>
            </a:r>
            <a:br>
              <a:rPr lang="el-GR" sz="2800" dirty="0" smtClean="0"/>
            </a:br>
            <a:r>
              <a:rPr lang="el-GR" sz="2800" dirty="0"/>
              <a:t/>
            </a:r>
            <a:br>
              <a:rPr lang="el-GR" sz="2800" dirty="0"/>
            </a:br>
            <a:r>
              <a:rPr lang="el-GR" sz="2800" dirty="0" smtClean="0"/>
              <a:t>- Δεξιότητες 21</a:t>
            </a:r>
            <a:r>
              <a:rPr lang="el-GR" sz="2800" baseline="30000" dirty="0" smtClean="0"/>
              <a:t>ου</a:t>
            </a:r>
            <a:r>
              <a:rPr lang="el-GR" sz="2800" dirty="0" smtClean="0"/>
              <a:t> αιώνα</a:t>
            </a:r>
            <a:r>
              <a:rPr lang="el-GR" dirty="0" smtClean="0"/>
              <a:t> </a:t>
            </a:r>
            <a:br>
              <a:rPr lang="el-GR" dirty="0" smtClean="0"/>
            </a:br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39212"/>
            <a:ext cx="2843808" cy="251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 bwMode="auto">
          <a:xfrm>
            <a:off x="1115616" y="188640"/>
            <a:ext cx="7776864" cy="93610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800" dirty="0" smtClean="0">
                <a:solidFill>
                  <a:srgbClr val="C00000"/>
                </a:solidFill>
              </a:rPr>
              <a:t>Συνεχής Ανανέωση – Αναβάθμιση του εκπαιδευτικού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800" dirty="0" smtClean="0">
                <a:solidFill>
                  <a:srgbClr val="C00000"/>
                </a:solidFill>
              </a:rPr>
              <a:t>συστήματος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139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C00000"/>
                </a:solidFill>
              </a:rPr>
              <a:t>Τ</a:t>
            </a:r>
            <a:r>
              <a:rPr lang="en-US" b="1" dirty="0">
                <a:solidFill>
                  <a:srgbClr val="C00000"/>
                </a:solidFill>
              </a:rPr>
              <a:t>he KUUMA project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l-GR" dirty="0" smtClean="0"/>
              <a:t>Πρόγραμμα εκπαίδευσης εκπαιδευτικών στη χρήση Η/Υ στη τάξη (2012-2017)</a:t>
            </a:r>
          </a:p>
          <a:p>
            <a:pPr marL="0" indent="0">
              <a:buNone/>
            </a:pPr>
            <a:endParaRPr lang="el-G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l-GR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Στόχος:</a:t>
            </a:r>
            <a:r>
              <a:rPr lang="el-GR" dirty="0" smtClean="0"/>
              <a:t> Η χρήση επιπλέον «βοήθειας» στην τάξη μέσω προγραμμάτων ΤΠΕ</a:t>
            </a:r>
          </a:p>
          <a:p>
            <a:pPr marL="0" indent="0">
              <a:buNone/>
            </a:pPr>
            <a:endParaRPr lang="el-G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l-GR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Φιλοσοφία:</a:t>
            </a:r>
            <a:r>
              <a:rPr lang="el-GR" dirty="0" smtClean="0"/>
              <a:t> Ικανοί εκπαιδευτικοί, κινητοποιημένοι μαθητές, η καλή δομή &amp; οργάνωση εστιάζει στη μάθηση, υλικά μάθησης υψηλής ποιότητας</a:t>
            </a:r>
          </a:p>
          <a:p>
            <a:pPr marL="0" indent="0">
              <a:buNone/>
            </a:pPr>
            <a:endParaRPr lang="el-G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l-GR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Κίνητρο:</a:t>
            </a:r>
            <a:r>
              <a:rPr lang="el-GR" dirty="0" smtClean="0"/>
              <a:t> Η διατήρηση του φιλανδικού εκπαιδευτικού συστήματος &amp; των εκπαιδευτικών  στην 1</a:t>
            </a:r>
            <a:r>
              <a:rPr lang="el-GR" baseline="30000" dirty="0" smtClean="0"/>
              <a:t>η</a:t>
            </a:r>
            <a:r>
              <a:rPr lang="el-GR" dirty="0" smtClean="0"/>
              <a:t> θέση στο κόσμο.</a:t>
            </a:r>
          </a:p>
          <a:p>
            <a:endParaRPr lang="el-GR" dirty="0" smtClean="0"/>
          </a:p>
          <a:p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724" y="1691"/>
            <a:ext cx="3494087" cy="119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0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smtClean="0">
                <a:solidFill>
                  <a:srgbClr val="C00000"/>
                </a:solidFill>
              </a:rPr>
              <a:t>Βασική </a:t>
            </a:r>
            <a:r>
              <a:rPr lang="el-GR" sz="3600" b="1" u="sng" dirty="0" smtClean="0">
                <a:solidFill>
                  <a:srgbClr val="C00000"/>
                </a:solidFill>
              </a:rPr>
              <a:t>Δέσμευση</a:t>
            </a:r>
            <a:r>
              <a:rPr lang="el-GR" sz="3600" dirty="0" smtClean="0">
                <a:solidFill>
                  <a:srgbClr val="C00000"/>
                </a:solidFill>
              </a:rPr>
              <a:t> κάθε αλλαγής</a:t>
            </a:r>
            <a:endParaRPr lang="el-GR" sz="3600" dirty="0">
              <a:solidFill>
                <a:srgbClr val="C0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Πριν συμβεί οποιαδήποτε αλλαγή θα πρέπει να βελτιωθεί η κυρίαρχη συλλογική κουλτούρα</a:t>
            </a:r>
          </a:p>
          <a:p>
            <a:r>
              <a:rPr lang="el-GR" dirty="0" smtClean="0"/>
              <a:t>Για να αλλάξει η κυρίαρχη κουλτούρα χρειάζεται Δέσμευση σε διάφορα επίπεδα: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</a:t>
            </a:r>
            <a:r>
              <a:rPr lang="el-GR" dirty="0">
                <a:solidFill>
                  <a:srgbClr val="C00000"/>
                </a:solidFill>
              </a:rPr>
              <a:t>Σ</a:t>
            </a:r>
            <a:r>
              <a:rPr lang="el-GR" dirty="0" smtClean="0">
                <a:solidFill>
                  <a:srgbClr val="C00000"/>
                </a:solidFill>
              </a:rPr>
              <a:t>το υπουργείο Παιδείας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>
                <a:solidFill>
                  <a:srgbClr val="C00000"/>
                </a:solidFill>
              </a:rPr>
              <a:t>Στα πανεπιστημιακά εκπαιδευτικά ιδρύματα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>
                <a:solidFill>
                  <a:srgbClr val="C00000"/>
                </a:solidFill>
              </a:rPr>
              <a:t>Στα σχολεία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>
                <a:solidFill>
                  <a:srgbClr val="C00000"/>
                </a:solidFill>
              </a:rPr>
              <a:t>Στους διευθυντές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>
                <a:solidFill>
                  <a:srgbClr val="C00000"/>
                </a:solidFill>
              </a:rPr>
              <a:t>Στους εκπαιδευτικούς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282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4000" dirty="0" smtClean="0">
                <a:solidFill>
                  <a:srgbClr val="C00000"/>
                </a:solidFill>
              </a:rPr>
              <a:t>Πως πραγματοποιείται η αλλαγή</a:t>
            </a:r>
            <a:endParaRPr lang="el-GR" sz="4000" dirty="0">
              <a:solidFill>
                <a:srgbClr val="C0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Η εκπαίδευση έρχεται στους εκπαιδευτικούς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C00000"/>
                </a:solidFill>
              </a:rPr>
              <a:t> </a:t>
            </a:r>
            <a:r>
              <a:rPr lang="el-GR" dirty="0" smtClean="0">
                <a:solidFill>
                  <a:srgbClr val="C00000"/>
                </a:solidFill>
              </a:rPr>
              <a:t> Γίνεται στο σχολείο με τους μαθητές παρόντες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 smtClean="0">
                <a:solidFill>
                  <a:srgbClr val="C00000"/>
                </a:solidFill>
              </a:rPr>
              <a:t>Με τα ίδια εργαλεία που χρησιμοποιούν πάντα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 smtClean="0">
                <a:solidFill>
                  <a:srgbClr val="C00000"/>
                </a:solidFill>
              </a:rPr>
              <a:t>Δουλεύοντας με θεματικές του αναλυτικού </a:t>
            </a:r>
            <a:r>
              <a:rPr lang="el-GR" dirty="0" err="1" smtClean="0">
                <a:solidFill>
                  <a:srgbClr val="C00000"/>
                </a:solidFill>
              </a:rPr>
              <a:t>εκπ</a:t>
            </a:r>
            <a:r>
              <a:rPr lang="el-GR" dirty="0" smtClean="0">
                <a:solidFill>
                  <a:srgbClr val="C00000"/>
                </a:solidFill>
              </a:rPr>
              <a:t>/</a:t>
            </a:r>
            <a:r>
              <a:rPr lang="el-GR" dirty="0" err="1" smtClean="0">
                <a:solidFill>
                  <a:srgbClr val="C00000"/>
                </a:solidFill>
              </a:rPr>
              <a:t>κού</a:t>
            </a:r>
            <a:r>
              <a:rPr lang="el-GR" dirty="0" smtClean="0">
                <a:solidFill>
                  <a:srgbClr val="C00000"/>
                </a:solidFill>
              </a:rPr>
              <a:t> προγράμματος</a:t>
            </a:r>
          </a:p>
          <a:p>
            <a:pPr marL="0" indent="0">
              <a:buNone/>
            </a:pPr>
            <a:r>
              <a:rPr lang="el-GR" dirty="0" smtClean="0"/>
              <a:t>Ο εκπαιδευτής βοηθά τον δάσκαλο να σχεδιάσει &amp; εκτελέσει προγράμματα χρησιμοποιώντας ΤΠΕ ως εργαλείο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</a:t>
            </a:r>
            <a:r>
              <a:rPr lang="el-GR" dirty="0" smtClean="0"/>
              <a:t>   </a:t>
            </a:r>
            <a:r>
              <a:rPr lang="el-GR" dirty="0" smtClean="0">
                <a:solidFill>
                  <a:srgbClr val="C00000"/>
                </a:solidFill>
              </a:rPr>
              <a:t>οι μαθητές ακολουθούν κανονικά το πρόγραμμά τους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717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4000" dirty="0" smtClean="0">
                <a:solidFill>
                  <a:srgbClr val="C00000"/>
                </a:solidFill>
              </a:rPr>
              <a:t>Καθοδήγηση - </a:t>
            </a:r>
            <a:r>
              <a:rPr lang="en-US" sz="4000" dirty="0" smtClean="0">
                <a:solidFill>
                  <a:srgbClr val="C00000"/>
                </a:solidFill>
              </a:rPr>
              <a:t>Coaching</a:t>
            </a:r>
            <a:endParaRPr lang="el-GR" sz="4000" dirty="0">
              <a:solidFill>
                <a:srgbClr val="C0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l-GR" dirty="0" smtClean="0"/>
              <a:t> καθοδήγηση είναι μια κοινή διαδικασία στον επιχειρηματικό κόσμο</a:t>
            </a:r>
          </a:p>
          <a:p>
            <a:r>
              <a:rPr lang="el-GR" dirty="0" smtClean="0"/>
              <a:t>Στα σχολεία είναι άγνωστη</a:t>
            </a:r>
          </a:p>
          <a:p>
            <a:r>
              <a:rPr lang="el-GR" dirty="0" smtClean="0"/>
              <a:t>Ο στόχος είναι να βρεθούν προσόντα από τη σχολική κοινότητα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>
                <a:solidFill>
                  <a:srgbClr val="C00000"/>
                </a:solidFill>
              </a:rPr>
              <a:t> </a:t>
            </a:r>
            <a:r>
              <a:rPr lang="el-GR" dirty="0" smtClean="0">
                <a:solidFill>
                  <a:srgbClr val="C00000"/>
                </a:solidFill>
              </a:rPr>
              <a:t>           Ο καθένας έχει δυνατότητες! Πως μπορεί να τις βρει &amp; να χρησιμοποιεί κάθε μέρα;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>
                <a:solidFill>
                  <a:srgbClr val="C00000"/>
                </a:solidFill>
              </a:rPr>
              <a:t> </a:t>
            </a:r>
            <a:r>
              <a:rPr lang="el-GR" dirty="0" smtClean="0">
                <a:solidFill>
                  <a:srgbClr val="C00000"/>
                </a:solidFill>
              </a:rPr>
              <a:t>            Οι διευθυντές πρέπει να έχουν καθοδηγητικές ικανότητες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>
                <a:solidFill>
                  <a:srgbClr val="C00000"/>
                </a:solidFill>
              </a:rPr>
              <a:t> </a:t>
            </a:r>
            <a:r>
              <a:rPr lang="el-GR" dirty="0" smtClean="0">
                <a:solidFill>
                  <a:srgbClr val="C00000"/>
                </a:solidFill>
              </a:rPr>
              <a:t>            Οι εκπαιδευτικοί μπορεί να χρησιμοποιήσουν τη καθοδήγηση είτε με άλλους συναδέλφους τους, είτε με τους μαθητές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el-G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8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323528" y="1590675"/>
            <a:ext cx="8229600" cy="4708104"/>
          </a:xfrm>
        </p:spPr>
        <p:txBody>
          <a:bodyPr>
            <a:normAutofit/>
          </a:bodyPr>
          <a:lstStyle/>
          <a:p>
            <a:r>
              <a:rPr lang="el-GR" dirty="0" smtClean="0"/>
              <a:t>Υποστήριξη των μαθητών</a:t>
            </a:r>
          </a:p>
          <a:p>
            <a:r>
              <a:rPr lang="el-GR" dirty="0" smtClean="0"/>
              <a:t>Συνεργασία &amp; Υποστήριξη των εκπαιδευτικών</a:t>
            </a:r>
          </a:p>
          <a:p>
            <a:r>
              <a:rPr lang="el-GR" dirty="0" smtClean="0"/>
              <a:t>Συνεργασία &amp; Επαφή με γονείς</a:t>
            </a:r>
          </a:p>
          <a:p>
            <a:r>
              <a:rPr lang="el-GR" dirty="0" smtClean="0"/>
              <a:t>Εβδομαδιαία αξιολόγηση, κριτική, επανακαθορισμός αναγκών που προκύπτουν</a:t>
            </a:r>
          </a:p>
          <a:p>
            <a:r>
              <a:rPr lang="el-GR" dirty="0" smtClean="0"/>
              <a:t>Έγκαιρη κάλυψη αναγκών σχολείου πριν την αρχή του διδακτικού έτους κ κατά τη διάρκεια</a:t>
            </a:r>
          </a:p>
          <a:p>
            <a:r>
              <a:rPr lang="el-GR" dirty="0" smtClean="0"/>
              <a:t>Η οικονομική επιχορήγηση των σχολείων γίνεται από τους δήμους μετά από καλή αιτιολόγηση των αναγκών. </a:t>
            </a:r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1547664" y="44624"/>
            <a:ext cx="7139136" cy="1080120"/>
          </a:xfrm>
        </p:spPr>
        <p:txBody>
          <a:bodyPr>
            <a:normAutofit/>
          </a:bodyPr>
          <a:lstStyle/>
          <a:p>
            <a:r>
              <a:rPr lang="el-GR" dirty="0" smtClean="0"/>
              <a:t> </a:t>
            </a:r>
            <a:r>
              <a:rPr lang="el-GR" sz="4000" dirty="0" smtClean="0">
                <a:solidFill>
                  <a:schemeClr val="accent2">
                    <a:lumMod val="25000"/>
                  </a:schemeClr>
                </a:solidFill>
              </a:rPr>
              <a:t>ΚΑΙ οι διευθυντές δουλεύουν</a:t>
            </a:r>
            <a:endParaRPr lang="el-GR" sz="4000" dirty="0">
              <a:solidFill>
                <a:schemeClr val="accent2">
                  <a:lumMod val="2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43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28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>
                    <a:lumMod val="10000"/>
                  </a:schemeClr>
                </a:solidFill>
              </a:rPr>
              <a:t>Ομάδα ευημερίας μαθητή ή </a:t>
            </a:r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leading group</a:t>
            </a:r>
            <a:endParaRPr lang="el-GR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1043608" y="-8182"/>
            <a:ext cx="7705725" cy="863600"/>
          </a:xfrm>
        </p:spPr>
        <p:txBody>
          <a:bodyPr>
            <a:normAutofit/>
          </a:bodyPr>
          <a:lstStyle/>
          <a:p>
            <a:r>
              <a:rPr lang="el-GR" dirty="0" smtClean="0"/>
              <a:t>Πως λειτουργεί η Διοίκηση του σχολείου</a:t>
            </a:r>
            <a:endParaRPr lang="el-GR" dirty="0"/>
          </a:p>
        </p:txBody>
      </p:sp>
      <p:sp>
        <p:nvSpPr>
          <p:cNvPr id="5" name="Έλλειψη 4"/>
          <p:cNvSpPr/>
          <p:nvPr/>
        </p:nvSpPr>
        <p:spPr>
          <a:xfrm>
            <a:off x="467544" y="1844824"/>
            <a:ext cx="4824536" cy="193999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l-GR" sz="1800" dirty="0" smtClean="0">
                <a:solidFill>
                  <a:schemeClr val="accent2">
                    <a:lumMod val="25000"/>
                  </a:schemeClr>
                </a:solidFill>
              </a:rPr>
              <a:t>Διευθυντής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l-GR" sz="1800" dirty="0" err="1" smtClean="0">
                <a:solidFill>
                  <a:schemeClr val="accent2">
                    <a:lumMod val="25000"/>
                  </a:schemeClr>
                </a:solidFill>
              </a:rPr>
              <a:t>Υποδ</a:t>
            </a:r>
            <a:r>
              <a:rPr lang="el-GR" sz="1800" dirty="0" smtClean="0">
                <a:solidFill>
                  <a:schemeClr val="accent2">
                    <a:lumMod val="25000"/>
                  </a:schemeClr>
                </a:solidFill>
              </a:rPr>
              <a:t>/</a:t>
            </a:r>
            <a:r>
              <a:rPr lang="el-GR" sz="1800" dirty="0" err="1" smtClean="0">
                <a:solidFill>
                  <a:schemeClr val="accent2">
                    <a:lumMod val="25000"/>
                  </a:schemeClr>
                </a:solidFill>
              </a:rPr>
              <a:t>ντής</a:t>
            </a:r>
            <a:endParaRPr lang="el-GR" sz="1800" dirty="0" smtClean="0">
              <a:solidFill>
                <a:schemeClr val="accent2">
                  <a:lumMod val="25000"/>
                </a:schemeClr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l-GR" sz="1800" dirty="0" smtClean="0">
                <a:solidFill>
                  <a:schemeClr val="accent2">
                    <a:lumMod val="25000"/>
                  </a:schemeClr>
                </a:solidFill>
              </a:rPr>
              <a:t>Ειδικός παιδαγωγός </a:t>
            </a:r>
          </a:p>
          <a:p>
            <a:pPr algn="ctr"/>
            <a:r>
              <a:rPr lang="el-GR" sz="1800" b="1" dirty="0">
                <a:solidFill>
                  <a:schemeClr val="accent2">
                    <a:lumMod val="25000"/>
                  </a:schemeClr>
                </a:solidFill>
              </a:rPr>
              <a:t>+</a:t>
            </a:r>
            <a:endParaRPr lang="el-GR" sz="1800" b="1" dirty="0" smtClean="0">
              <a:solidFill>
                <a:schemeClr val="accent2">
                  <a:lumMod val="25000"/>
                </a:schemeClr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l-GR" sz="1800" dirty="0" smtClean="0">
                <a:solidFill>
                  <a:schemeClr val="accent2">
                    <a:lumMod val="25000"/>
                  </a:schemeClr>
                </a:solidFill>
              </a:rPr>
              <a:t>Κοινωνικός λειτουργός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l-GR" sz="1800" dirty="0" smtClean="0">
                <a:solidFill>
                  <a:schemeClr val="accent2">
                    <a:lumMod val="25000"/>
                  </a:schemeClr>
                </a:solidFill>
              </a:rPr>
              <a:t>Σχολικός</a:t>
            </a:r>
            <a:r>
              <a:rPr lang="el-GR" dirty="0" smtClean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el-GR" sz="1800" dirty="0" smtClean="0">
                <a:solidFill>
                  <a:schemeClr val="accent2">
                    <a:lumMod val="25000"/>
                  </a:schemeClr>
                </a:solidFill>
              </a:rPr>
              <a:t>νοσηλευτής</a:t>
            </a:r>
          </a:p>
        </p:txBody>
      </p:sp>
      <p:sp>
        <p:nvSpPr>
          <p:cNvPr id="6" name="Στρογγυλεμένο ορθογώνιο 5"/>
          <p:cNvSpPr/>
          <p:nvPr/>
        </p:nvSpPr>
        <p:spPr>
          <a:xfrm>
            <a:off x="5927440" y="2488670"/>
            <a:ext cx="2749015" cy="1296144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u="sng" dirty="0" smtClean="0">
                <a:solidFill>
                  <a:srgbClr val="C00000"/>
                </a:solidFill>
              </a:rPr>
              <a:t>Συνεδρίαση</a:t>
            </a:r>
          </a:p>
          <a:p>
            <a:pPr algn="ctr"/>
            <a:r>
              <a:rPr lang="el-GR" dirty="0" smtClean="0">
                <a:solidFill>
                  <a:schemeClr val="tx1"/>
                </a:solidFill>
              </a:rPr>
              <a:t>1 φορά /εβδομάδα (2-4μμ)</a:t>
            </a:r>
            <a:endParaRPr lang="el-GR" dirty="0">
              <a:solidFill>
                <a:schemeClr val="tx1"/>
              </a:solidFill>
            </a:endParaRPr>
          </a:p>
        </p:txBody>
      </p:sp>
      <p:cxnSp>
        <p:nvCxnSpPr>
          <p:cNvPr id="9" name="Ευθύγραμμο βέλος σύνδεσης 8"/>
          <p:cNvCxnSpPr/>
          <p:nvPr/>
        </p:nvCxnSpPr>
        <p:spPr>
          <a:xfrm>
            <a:off x="5328828" y="2488670"/>
            <a:ext cx="504056" cy="288032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Ορθογώνιο 10"/>
          <p:cNvSpPr/>
          <p:nvPr/>
        </p:nvSpPr>
        <p:spPr>
          <a:xfrm>
            <a:off x="911154" y="4545124"/>
            <a:ext cx="4932548" cy="1980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tint val="66000"/>
                  <a:satMod val="160000"/>
                </a:schemeClr>
              </a:gs>
              <a:gs pos="50000">
                <a:schemeClr val="accent1">
                  <a:lumMod val="50000"/>
                  <a:tint val="44500"/>
                  <a:satMod val="160000"/>
                </a:schemeClr>
              </a:gs>
              <a:gs pos="100000">
                <a:schemeClr val="accent1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 smtClean="0">
                <a:solidFill>
                  <a:schemeClr val="accent1">
                    <a:lumMod val="25000"/>
                  </a:schemeClr>
                </a:solidFill>
              </a:rPr>
              <a:t>Πιθανά θέματα: ενδυνάμωση υποστήριξης μαθητών</a:t>
            </a:r>
          </a:p>
          <a:p>
            <a:pPr algn="ctr"/>
            <a:r>
              <a:rPr lang="el-GR" sz="2000" dirty="0" smtClean="0">
                <a:solidFill>
                  <a:schemeClr val="accent1">
                    <a:lumMod val="25000"/>
                  </a:schemeClr>
                </a:solidFill>
              </a:rPr>
              <a:t>Οικονομική επιχορήγηση σχολείου</a:t>
            </a:r>
          </a:p>
          <a:p>
            <a:pPr algn="ctr"/>
            <a:r>
              <a:rPr lang="el-GR" sz="2000" dirty="0" smtClean="0">
                <a:solidFill>
                  <a:schemeClr val="accent1">
                    <a:lumMod val="25000"/>
                  </a:schemeClr>
                </a:solidFill>
              </a:rPr>
              <a:t>Λειτουργία σχολείου</a:t>
            </a:r>
          </a:p>
          <a:p>
            <a:pPr algn="ctr"/>
            <a:r>
              <a:rPr lang="el-GR" sz="2000" dirty="0" smtClean="0">
                <a:solidFill>
                  <a:schemeClr val="accent1">
                    <a:lumMod val="25000"/>
                  </a:schemeClr>
                </a:solidFill>
              </a:rPr>
              <a:t>Συμμετοχή σε προγράμματα</a:t>
            </a:r>
            <a:endParaRPr lang="el-GR" sz="2000" dirty="0">
              <a:solidFill>
                <a:schemeClr val="accent1">
                  <a:lumMod val="25000"/>
                </a:schemeClr>
              </a:solidFill>
            </a:endParaRPr>
          </a:p>
        </p:txBody>
      </p:sp>
      <p:cxnSp>
        <p:nvCxnSpPr>
          <p:cNvPr id="13" name="Ευθύγραμμο βέλος σύνδεσης 12"/>
          <p:cNvCxnSpPr/>
          <p:nvPr/>
        </p:nvCxnSpPr>
        <p:spPr>
          <a:xfrm flipH="1">
            <a:off x="6084168" y="3949487"/>
            <a:ext cx="864096" cy="612068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Ορθογώνιο 9"/>
          <p:cNvSpPr/>
          <p:nvPr/>
        </p:nvSpPr>
        <p:spPr>
          <a:xfrm>
            <a:off x="7020272" y="4005064"/>
            <a:ext cx="1944216" cy="2736304"/>
          </a:xfrm>
          <a:prstGeom prst="rect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3 φορές/έτος </a:t>
            </a:r>
            <a:r>
              <a:rPr lang="el-GR" sz="1600" dirty="0" smtClean="0">
                <a:solidFill>
                  <a:schemeClr val="tx1"/>
                </a:solidFill>
              </a:rPr>
              <a:t>φεύγουν από το σχολείο για σχεδιασμό εκπαιδευτικού έργου του σχολείου  για το επόμενο έτος (πχ αρχές </a:t>
            </a:r>
            <a:r>
              <a:rPr lang="el-GR" sz="1600" dirty="0" err="1" smtClean="0">
                <a:solidFill>
                  <a:schemeClr val="tx1"/>
                </a:solidFill>
              </a:rPr>
              <a:t>Μαϊου</a:t>
            </a:r>
            <a:r>
              <a:rPr lang="el-GR" sz="1600" dirty="0" smtClean="0">
                <a:solidFill>
                  <a:schemeClr val="tx1"/>
                </a:solidFill>
              </a:rPr>
              <a:t>)</a:t>
            </a:r>
            <a:endParaRPr lang="el-GR" sz="16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596" y="3933056"/>
            <a:ext cx="574548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1φορά/έτος συζήτηση αξιολόγησης 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84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0176"/>
            <a:ext cx="4846740" cy="276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85" y="9070"/>
            <a:ext cx="42973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517" y="3717032"/>
            <a:ext cx="3975100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" y="9071"/>
            <a:ext cx="51450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 bwMode="auto">
          <a:xfrm>
            <a:off x="683568" y="2924944"/>
            <a:ext cx="3888432" cy="100811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Λιγότερο</a:t>
            </a:r>
            <a:r>
              <a:rPr kumimoji="0" lang="el-GR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από 5% πηγαίνουν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baseline="0" dirty="0" smtClean="0"/>
              <a:t>Στην</a:t>
            </a:r>
            <a:r>
              <a:rPr lang="el-GR" dirty="0" smtClean="0"/>
              <a:t> αγορά εργασίας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20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Έλλειψη 3"/>
          <p:cNvSpPr/>
          <p:nvPr/>
        </p:nvSpPr>
        <p:spPr bwMode="auto">
          <a:xfrm>
            <a:off x="755576" y="4529"/>
            <a:ext cx="2520280" cy="2160240"/>
          </a:xfrm>
          <a:prstGeom prst="ellipse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12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Times New Roman" pitchFamily="18" charset="0"/>
                <a:cs typeface="Times New Roman" pitchFamily="18" charset="0"/>
              </a:rPr>
              <a:t>Μαθητής στο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Times New Roman" pitchFamily="18" charset="0"/>
                <a:cs typeface="Times New Roman" pitchFamily="18" charset="0"/>
              </a:rPr>
              <a:t>Κέντρο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800" dirty="0" smtClean="0">
                <a:solidFill>
                  <a:srgbClr val="CC0000"/>
                </a:solidFill>
              </a:rPr>
              <a:t>(</a:t>
            </a:r>
            <a:r>
              <a:rPr lang="el-GR" sz="2000" dirty="0" smtClean="0">
                <a:solidFill>
                  <a:srgbClr val="CC0000"/>
                </a:solidFill>
              </a:rPr>
              <a:t>ανάγκες μαθητή)</a:t>
            </a: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rgbClr val="CC0000"/>
              </a:solidFill>
              <a:effectLst/>
            </a:endParaRPr>
          </a:p>
        </p:txBody>
      </p:sp>
      <p:sp>
        <p:nvSpPr>
          <p:cNvPr id="5" name="Έλλειψη 4"/>
          <p:cNvSpPr/>
          <p:nvPr/>
        </p:nvSpPr>
        <p:spPr bwMode="auto">
          <a:xfrm>
            <a:off x="3168588" y="620688"/>
            <a:ext cx="3384376" cy="2808312"/>
          </a:xfrm>
          <a:prstGeom prst="ellipse">
            <a:avLst/>
          </a:prstGeom>
          <a:gradFill flip="none" rotWithShape="1">
            <a:gsLst>
              <a:gs pos="0">
                <a:srgbClr val="CCFF99">
                  <a:shade val="30000"/>
                  <a:satMod val="115000"/>
                </a:srgbClr>
              </a:gs>
              <a:gs pos="16000">
                <a:srgbClr val="CCFF99">
                  <a:shade val="67500"/>
                  <a:satMod val="115000"/>
                </a:srgbClr>
              </a:gs>
              <a:gs pos="100000">
                <a:srgbClr val="CCFF9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Εκπαιδευτικός στο κέντρο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dirty="0" smtClean="0">
                <a:solidFill>
                  <a:srgbClr val="C00000"/>
                </a:solidFill>
              </a:rPr>
              <a:t>(κίνητρα, δυνατότητες,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Προτάσεις)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314096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Ορθογώνιο 5"/>
          <p:cNvSpPr/>
          <p:nvPr/>
        </p:nvSpPr>
        <p:spPr bwMode="auto">
          <a:xfrm>
            <a:off x="0" y="2852936"/>
            <a:ext cx="219573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ΣΤΟΧΟΣ</a:t>
            </a:r>
          </a:p>
        </p:txBody>
      </p:sp>
      <p:sp>
        <p:nvSpPr>
          <p:cNvPr id="7" name="Δεξιό βέλος 6"/>
          <p:cNvSpPr/>
          <p:nvPr/>
        </p:nvSpPr>
        <p:spPr bwMode="auto">
          <a:xfrm>
            <a:off x="2339752" y="4077072"/>
            <a:ext cx="1872208" cy="648072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Ορθογώνιο 7"/>
          <p:cNvSpPr/>
          <p:nvPr/>
        </p:nvSpPr>
        <p:spPr bwMode="auto">
          <a:xfrm>
            <a:off x="4572000" y="3645024"/>
            <a:ext cx="4464496" cy="2880320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8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57200" marR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l-GR" dirty="0" smtClean="0">
                <a:solidFill>
                  <a:srgbClr val="C00000"/>
                </a:solidFill>
              </a:rPr>
              <a:t>Όλοι οι μαθητές να έχουν τη 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l-GR" dirty="0">
                <a:solidFill>
                  <a:srgbClr val="C00000"/>
                </a:solidFill>
              </a:rPr>
              <a:t>β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οήθεια που χρειάζονται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l-GR" dirty="0" smtClean="0">
                <a:solidFill>
                  <a:srgbClr val="C00000"/>
                </a:solidFill>
              </a:rPr>
              <a:t>2.   Όλοι οι μαθητές να φτάσουν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l-GR" dirty="0" smtClean="0">
                <a:solidFill>
                  <a:srgbClr val="C00000"/>
                </a:solidFill>
              </a:rPr>
              <a:t> στο </a:t>
            </a:r>
            <a:r>
              <a:rPr lang="el-GR" dirty="0">
                <a:solidFill>
                  <a:srgbClr val="C00000"/>
                </a:solidFill>
              </a:rPr>
              <a:t>φ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τάσουν</a:t>
            </a:r>
            <a:r>
              <a:rPr kumimoji="0" lang="el-GR" sz="24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στο έπακρο των 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l-GR" dirty="0">
                <a:solidFill>
                  <a:srgbClr val="C00000"/>
                </a:solidFill>
              </a:rPr>
              <a:t>δ</a:t>
            </a:r>
            <a:r>
              <a:rPr lang="el-GR" baseline="0" dirty="0" smtClean="0">
                <a:solidFill>
                  <a:srgbClr val="C00000"/>
                </a:solidFill>
              </a:rPr>
              <a:t>υνατοτήτων</a:t>
            </a:r>
            <a:r>
              <a:rPr lang="el-GR" dirty="0" smtClean="0">
                <a:solidFill>
                  <a:srgbClr val="C00000"/>
                </a:solidFill>
              </a:rPr>
              <a:t> τους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39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                  Pestalozzi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2569915" cy="311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15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 </a:t>
            </a:r>
            <a:r>
              <a:rPr lang="el-GR" dirty="0" smtClean="0"/>
              <a:t>δάσκαλος των φτωχών –Δικαίωμα του λαού στη μόρφωση</a:t>
            </a:r>
          </a:p>
          <a:p>
            <a:r>
              <a:rPr lang="el-GR" dirty="0" smtClean="0"/>
              <a:t>«</a:t>
            </a:r>
            <a:r>
              <a:rPr lang="el-GR" i="1" dirty="0" smtClean="0"/>
              <a:t>αποστολή της εκπαίδευσης είναι η προώθηση της ανάπτυξης της ανθρώπινης φύσης που είναι πνεύμα, ελευθερία &amp; δράση με σκοπό την προετοιμασία του παιδιού να ασκήσει τα καθήκοντά του ενσυνείδητα ως κοινωνικό &amp; πολιτικό ων»</a:t>
            </a:r>
          </a:p>
          <a:p>
            <a:r>
              <a:rPr lang="el-GR" dirty="0" smtClean="0"/>
              <a:t>Σκοπός της αγωγής: </a:t>
            </a:r>
            <a:r>
              <a:rPr lang="el-GR" i="1" dirty="0" smtClean="0"/>
              <a:t>η καλλιέργεια της διανοητικής, φυσικής μόρφωσης και του ήθους (εκπαίδευση της καρδιάς)</a:t>
            </a:r>
          </a:p>
          <a:p>
            <a:r>
              <a:rPr lang="el-GR" dirty="0" smtClean="0"/>
              <a:t>Αναγκαιότητα για μόρφωση όλων των κοινωνικών στρωμάτων με σκοπό την αναμόρφωση της κοινωνίας κ τη παγίωση της ελευθερίας κ ισότητας</a:t>
            </a:r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Pestalozzi (</a:t>
            </a:r>
            <a:r>
              <a:rPr lang="el-GR" dirty="0" smtClean="0"/>
              <a:t>Ζυρίχη, 1746</a:t>
            </a:r>
            <a:r>
              <a:rPr lang="en-US" dirty="0" smtClean="0"/>
              <a:t>-1827</a:t>
            </a:r>
            <a:r>
              <a:rPr lang="el-GR" dirty="0" smtClean="0"/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9954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042988" y="1304924"/>
            <a:ext cx="7705725" cy="5220419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Η δύναμη του φυσικού περιβάλλοντος αποτελεί ρυθμιστικό παράγοντα για την αγωγή</a:t>
            </a:r>
          </a:p>
          <a:p>
            <a:pPr marL="0" indent="0">
              <a:buNone/>
            </a:pPr>
            <a:endParaRPr lang="el-GR" dirty="0" smtClean="0"/>
          </a:p>
          <a:p>
            <a:r>
              <a:rPr lang="el-GR" dirty="0" smtClean="0"/>
              <a:t>Η δύναμη των οικογενειακών σχέσεων συντελούν καθοριστικά στην εκπαίδευση του παιδιού</a:t>
            </a:r>
          </a:p>
          <a:p>
            <a:pPr marL="0" indent="0">
              <a:buNone/>
            </a:pPr>
            <a:endParaRPr lang="el-GR" dirty="0" smtClean="0"/>
          </a:p>
          <a:p>
            <a:r>
              <a:rPr lang="el-GR" dirty="0" smtClean="0"/>
              <a:t>Η κρατική εξουσία πρέπει να μεριμνήσει για την παιδεία &amp; τις ομαλές κοινωνικές σχέσεις</a:t>
            </a:r>
          </a:p>
          <a:p>
            <a:pPr marL="0" indent="0">
              <a:buNone/>
            </a:pPr>
            <a:endParaRPr lang="el-GR" dirty="0" smtClean="0"/>
          </a:p>
          <a:p>
            <a:r>
              <a:rPr lang="el-GR" dirty="0" smtClean="0"/>
              <a:t>Η στοργή του δασκάλου πρέπει να είναι χωρίς όρια ακόμη &amp; όταν ο μαθητής υποπέσει σε λάθη κ σφάλματα</a:t>
            </a:r>
          </a:p>
          <a:p>
            <a:r>
              <a:rPr lang="el-GR" dirty="0" smtClean="0"/>
              <a:t>Ο δάσκαλος πρέπει να κεντρίζει το ενδιαφέρον των μαθητών, να παρουσιάζει σταδιακά την ύλη για την εμπέδωσή της κ να τη προσαρμόζει στις ανάγκες των μαθητών</a:t>
            </a:r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Βασικές αρχές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5896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4525963"/>
          </a:xfrm>
        </p:spPr>
        <p:txBody>
          <a:bodyPr>
            <a:normAutofit/>
          </a:bodyPr>
          <a:lstStyle/>
          <a:p>
            <a:pPr lvl="8"/>
            <a:endParaRPr lang="el-GR" sz="3300" dirty="0">
              <a:latin typeface="Comic Sans MS" panose="030F0702030302020204" pitchFamily="66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79511" y="2967335"/>
            <a:ext cx="896448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l-GR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Η </a:t>
            </a:r>
            <a:r>
              <a:rPr lang="el-GR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ειδικη</a:t>
            </a:r>
            <a:r>
              <a:rPr lang="el-GR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el-GR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αγωγη</a:t>
            </a:r>
            <a:r>
              <a:rPr lang="el-GR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στην </a:t>
            </a:r>
            <a:r>
              <a:rPr lang="el-GR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Φιλανδια</a:t>
            </a:r>
            <a:endParaRPr lang="el-GR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54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user\Pictures\HELSINKI APRIL 2017\P1012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07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user\Pictures\HELSINKI APRIL 2017\P10128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33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user\Pictures\HELSINKI APRIL 2017\P1012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92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user\Pictures\HELSINKI APRIL 2017\P1012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170" name="Picture 2" descr="C:\Users\user\Pictures\HELSINKI APRIL 2017\P1012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17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Το Φιλανδικό εκπαιδευτικό σύστημα θεωρείται από τα καλύτερα του κόσμου από το 2001 με βάση μετρήσεις από σταθμισμένα τεστ σε μαθηματικά, επιστήμη και ανάγνωση (</a:t>
            </a:r>
            <a:r>
              <a:rPr lang="en-US" dirty="0" smtClean="0"/>
              <a:t>PISA)</a:t>
            </a:r>
            <a:endParaRPr lang="el-GR" dirty="0" smtClean="0"/>
          </a:p>
          <a:p>
            <a:r>
              <a:rPr lang="el-GR" dirty="0" smtClean="0"/>
              <a:t>Έχει προκαλέσει έντονο ενδιαφέρον σε πολλούς αναλυτές εκπαίδευσης από Ευρώπη &amp; Αμερική και από το 2005 γίνονται επίσημες επισκέψεις </a:t>
            </a:r>
            <a:r>
              <a:rPr lang="el-GR" dirty="0" err="1" smtClean="0"/>
              <a:t>εκπ</a:t>
            </a:r>
            <a:r>
              <a:rPr lang="el-GR" dirty="0" smtClean="0"/>
              <a:t>/</a:t>
            </a:r>
            <a:r>
              <a:rPr lang="el-GR" dirty="0" err="1" smtClean="0"/>
              <a:t>κού</a:t>
            </a:r>
            <a:r>
              <a:rPr lang="el-GR" dirty="0" smtClean="0"/>
              <a:t> χαρακτήρα στη χώρα</a:t>
            </a:r>
          </a:p>
          <a:p>
            <a:r>
              <a:rPr lang="el-GR" dirty="0" smtClean="0"/>
              <a:t>Υπάρχει μικρό κενό μεταξύ παιδιών που μπορούν &amp; παιδιών που δεν μπορούν</a:t>
            </a:r>
          </a:p>
          <a:p>
            <a:r>
              <a:rPr lang="el-GR" dirty="0" smtClean="0"/>
              <a:t>Υπάρχει συνεχής ανανέωση-αναβάθμιση του εκπαιδευτικού συστήματος 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8163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 descr="C:\Users\user\Pictures\HELSINKI APRIL 2017\P1012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8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9218" name="Picture 2" descr="C:\Users\user\Pictures\HELSINKI APRIL 2017\P1012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45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/>
              <a:t>Jokiniemi </a:t>
            </a:r>
            <a:r>
              <a:rPr lang="el-GR" sz="4400" dirty="0" smtClean="0"/>
              <a:t> </a:t>
            </a:r>
            <a:r>
              <a:rPr lang="en-US" sz="4400" dirty="0" err="1" smtClean="0"/>
              <a:t>kulu</a:t>
            </a:r>
            <a:r>
              <a:rPr lang="en-US" sz="4400" dirty="0" smtClean="0"/>
              <a:t> - </a:t>
            </a:r>
            <a:r>
              <a:rPr lang="fi-FI" sz="4400" dirty="0" smtClean="0"/>
              <a:t>school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66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fi-FI" dirty="0">
                <a:solidFill>
                  <a:schemeClr val="accent2">
                    <a:lumMod val="10000"/>
                  </a:schemeClr>
                </a:solidFill>
              </a:rPr>
              <a:t>3 </a:t>
            </a:r>
            <a:r>
              <a:rPr lang="el-GR" dirty="0" smtClean="0">
                <a:solidFill>
                  <a:schemeClr val="accent2">
                    <a:lumMod val="10000"/>
                  </a:schemeClr>
                </a:solidFill>
              </a:rPr>
              <a:t>κτίρια</a:t>
            </a:r>
            <a:endParaRPr lang="fi-FI" dirty="0">
              <a:solidFill>
                <a:schemeClr val="accent2">
                  <a:lumMod val="1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endParaRPr lang="fi-FI" dirty="0">
              <a:solidFill>
                <a:schemeClr val="accent2">
                  <a:lumMod val="1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fi-FI" dirty="0">
                <a:solidFill>
                  <a:schemeClr val="accent2">
                    <a:lumMod val="10000"/>
                  </a:schemeClr>
                </a:solidFill>
              </a:rPr>
              <a:t>690 </a:t>
            </a:r>
            <a:r>
              <a:rPr lang="el-GR" dirty="0" smtClean="0">
                <a:solidFill>
                  <a:schemeClr val="accent2">
                    <a:lumMod val="10000"/>
                  </a:schemeClr>
                </a:solidFill>
              </a:rPr>
              <a:t>μαθητές</a:t>
            </a:r>
            <a:endParaRPr lang="fi-FI" dirty="0">
              <a:solidFill>
                <a:schemeClr val="accent2">
                  <a:lumMod val="1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endParaRPr lang="fi-FI" dirty="0">
              <a:solidFill>
                <a:schemeClr val="accent2">
                  <a:lumMod val="1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fi-FI" dirty="0">
                <a:solidFill>
                  <a:schemeClr val="accent2">
                    <a:lumMod val="10000"/>
                  </a:schemeClr>
                </a:solidFill>
              </a:rPr>
              <a:t>1.-9. </a:t>
            </a:r>
            <a:r>
              <a:rPr lang="el-GR" dirty="0" smtClean="0">
                <a:solidFill>
                  <a:schemeClr val="accent2">
                    <a:lumMod val="10000"/>
                  </a:schemeClr>
                </a:solidFill>
              </a:rPr>
              <a:t>τάξεις</a:t>
            </a:r>
            <a:r>
              <a:rPr lang="fi-FI" dirty="0" smtClean="0">
                <a:solidFill>
                  <a:schemeClr val="accent2">
                    <a:lumMod val="10000"/>
                  </a:schemeClr>
                </a:solidFill>
              </a:rPr>
              <a:t>, </a:t>
            </a:r>
            <a:r>
              <a:rPr lang="fi-FI" dirty="0">
                <a:solidFill>
                  <a:schemeClr val="accent2">
                    <a:lumMod val="10000"/>
                  </a:schemeClr>
                </a:solidFill>
              </a:rPr>
              <a:t>28 </a:t>
            </a:r>
            <a:r>
              <a:rPr lang="el-GR" dirty="0" smtClean="0">
                <a:solidFill>
                  <a:schemeClr val="accent2">
                    <a:lumMod val="10000"/>
                  </a:schemeClr>
                </a:solidFill>
              </a:rPr>
              <a:t>γενικές τάξεις</a:t>
            </a:r>
            <a:endParaRPr lang="fi-FI" dirty="0">
              <a:solidFill>
                <a:schemeClr val="accent2">
                  <a:lumMod val="1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endParaRPr lang="fi-FI" dirty="0">
              <a:solidFill>
                <a:schemeClr val="accent2">
                  <a:lumMod val="1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fi-FI" dirty="0">
                <a:solidFill>
                  <a:schemeClr val="accent2">
                    <a:lumMod val="10000"/>
                  </a:schemeClr>
                </a:solidFill>
              </a:rPr>
              <a:t>7 </a:t>
            </a:r>
            <a:r>
              <a:rPr lang="el-GR" dirty="0" smtClean="0">
                <a:solidFill>
                  <a:schemeClr val="accent2">
                    <a:lumMod val="10000"/>
                  </a:schemeClr>
                </a:solidFill>
              </a:rPr>
              <a:t>τάξεις με αυτιστικά κ παιδιά με αναπηρία (44 μαθητές)</a:t>
            </a:r>
            <a:endParaRPr lang="fi-FI" dirty="0">
              <a:solidFill>
                <a:schemeClr val="accent2">
                  <a:lumMod val="1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endParaRPr lang="fi-FI" dirty="0">
              <a:solidFill>
                <a:schemeClr val="accent2">
                  <a:lumMod val="1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fi-FI" dirty="0">
                <a:solidFill>
                  <a:schemeClr val="accent2">
                    <a:lumMod val="10000"/>
                  </a:schemeClr>
                </a:solidFill>
              </a:rPr>
              <a:t>56 </a:t>
            </a:r>
            <a:r>
              <a:rPr lang="el-GR" dirty="0" smtClean="0">
                <a:solidFill>
                  <a:schemeClr val="accent2">
                    <a:lumMod val="10000"/>
                  </a:schemeClr>
                </a:solidFill>
              </a:rPr>
              <a:t>δάσκαλοι</a:t>
            </a:r>
            <a:endParaRPr lang="fi-FI" dirty="0">
              <a:solidFill>
                <a:schemeClr val="accent2">
                  <a:lumMod val="1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endParaRPr lang="fi-FI" dirty="0">
              <a:solidFill>
                <a:schemeClr val="accent2">
                  <a:lumMod val="1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fi-FI" dirty="0">
                <a:solidFill>
                  <a:schemeClr val="accent2">
                    <a:lumMod val="10000"/>
                  </a:schemeClr>
                </a:solidFill>
              </a:rPr>
              <a:t>45 </a:t>
            </a:r>
            <a:r>
              <a:rPr lang="el-GR" dirty="0" smtClean="0">
                <a:solidFill>
                  <a:schemeClr val="accent2">
                    <a:lumMod val="10000"/>
                  </a:schemeClr>
                </a:solidFill>
              </a:rPr>
              <a:t>βοηθοί</a:t>
            </a:r>
            <a:endParaRPr lang="fi-FI" dirty="0">
              <a:solidFill>
                <a:schemeClr val="accent2">
                  <a:lumMod val="10000"/>
                </a:schemeClr>
              </a:solidFill>
            </a:endParaRPr>
          </a:p>
          <a:p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Jokiniemi</a:t>
            </a:r>
            <a:r>
              <a:rPr lang="en-US" dirty="0" smtClean="0"/>
              <a:t> school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3002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Το σχολείο είναι ένα εργασιακό μέρος για πολλά άτομα, για ενήλικες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για παιδιά.</a:t>
            </a:r>
          </a:p>
          <a:p>
            <a:pPr marL="109728" indent="0">
              <a:buNone/>
            </a:pP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 καθένας έχει το δικαίωμα να εργάζεται με ασφάλεια, δίνοντας ή λαμβάνοντας βοήθεια.</a:t>
            </a:r>
          </a:p>
          <a:p>
            <a:pPr marL="109728" indent="0">
              <a:buNone/>
            </a:pP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Όταν ο καθένας αναγνωρίζει αυτό το δικαίωμα κ σέβεται τη κοινή περιουσία, το σχολείο είναι ένα καλό εργασιακό μέρος για όλους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το καθένα ξεχωριστά.</a:t>
            </a:r>
          </a:p>
          <a:p>
            <a:endParaRPr lang="el-GR" dirty="0">
              <a:latin typeface="Comic Sans MS" panose="030F0702030302020204" pitchFamily="66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βασικός κανόνας του σχολείου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4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8" y="0"/>
            <a:ext cx="9144000" cy="688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ΑΞΙΟΛΟΓΗΣΗ</a:t>
            </a:r>
            <a:endParaRPr lang="el-GR" sz="4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10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Στόχοι αξιολόγησης</a:t>
            </a:r>
            <a:endParaRPr lang="el-GR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Κορνίζα 3"/>
          <p:cNvSpPr/>
          <p:nvPr/>
        </p:nvSpPr>
        <p:spPr>
          <a:xfrm>
            <a:off x="1763688" y="1628800"/>
            <a:ext cx="2952328" cy="1296144"/>
          </a:xfrm>
          <a:prstGeom prst="bevel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accent4">
                    <a:lumMod val="75000"/>
                  </a:schemeClr>
                </a:solidFill>
              </a:rPr>
              <a:t>Πρόοδος της μάθησης</a:t>
            </a:r>
            <a:endParaRPr lang="el-G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Κορνίζα 4"/>
          <p:cNvSpPr/>
          <p:nvPr/>
        </p:nvSpPr>
        <p:spPr>
          <a:xfrm>
            <a:off x="1763688" y="2996952"/>
            <a:ext cx="2952328" cy="936104"/>
          </a:xfrm>
          <a:prstGeom prst="bevel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accent4">
                    <a:lumMod val="75000"/>
                  </a:schemeClr>
                </a:solidFill>
              </a:rPr>
              <a:t>Εργασιακές δεξιότητες</a:t>
            </a:r>
            <a:endParaRPr lang="el-G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Κορνίζα 5"/>
          <p:cNvSpPr/>
          <p:nvPr/>
        </p:nvSpPr>
        <p:spPr>
          <a:xfrm>
            <a:off x="1763688" y="3933056"/>
            <a:ext cx="2952328" cy="1224136"/>
          </a:xfrm>
          <a:prstGeom prst="bevel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accent4">
                    <a:lumMod val="75000"/>
                  </a:schemeClr>
                </a:solidFill>
              </a:rPr>
              <a:t>Καλοί τρόποι</a:t>
            </a:r>
            <a:endParaRPr lang="el-G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Κορνίζα 6"/>
          <p:cNvSpPr/>
          <p:nvPr/>
        </p:nvSpPr>
        <p:spPr>
          <a:xfrm>
            <a:off x="5148064" y="1700808"/>
            <a:ext cx="3744416" cy="3528392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 smtClean="0">
                <a:solidFill>
                  <a:srgbClr val="FFFF00"/>
                </a:solidFill>
              </a:rPr>
              <a:t>ΌΧΙ</a:t>
            </a:r>
          </a:p>
          <a:p>
            <a:pPr algn="ctr"/>
            <a:r>
              <a:rPr lang="el-GR" b="1" dirty="0" smtClean="0">
                <a:solidFill>
                  <a:schemeClr val="bg1"/>
                </a:solidFill>
              </a:rPr>
              <a:t>Κινητοποίηση</a:t>
            </a:r>
          </a:p>
          <a:p>
            <a:pPr algn="ctr"/>
            <a:r>
              <a:rPr lang="el-GR" b="1" dirty="0" smtClean="0">
                <a:solidFill>
                  <a:schemeClr val="bg1"/>
                </a:solidFill>
              </a:rPr>
              <a:t>Προσωπικότητα</a:t>
            </a:r>
          </a:p>
          <a:p>
            <a:pPr algn="ctr"/>
            <a:r>
              <a:rPr lang="el-GR" b="1" dirty="0" smtClean="0">
                <a:solidFill>
                  <a:schemeClr val="bg1"/>
                </a:solidFill>
              </a:rPr>
              <a:t>Χαρακτήρας</a:t>
            </a:r>
          </a:p>
          <a:p>
            <a:pPr algn="ctr"/>
            <a:r>
              <a:rPr lang="el-GR" b="1" dirty="0" smtClean="0">
                <a:solidFill>
                  <a:schemeClr val="bg1"/>
                </a:solidFill>
              </a:rPr>
              <a:t>Προσπάθεια…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6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4000" dirty="0" smtClean="0">
                <a:solidFill>
                  <a:srgbClr val="C00000"/>
                </a:solidFill>
              </a:rPr>
              <a:t>Φόρμες αξιολόγησης</a:t>
            </a:r>
            <a:endParaRPr lang="el-GR" sz="4000" dirty="0">
              <a:solidFill>
                <a:srgbClr val="C00000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43608" y="1340768"/>
            <a:ext cx="3312368" cy="36724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chemeClr val="accent4">
                    <a:lumMod val="75000"/>
                  </a:schemeClr>
                </a:solidFill>
              </a:rPr>
              <a:t>Εκπαιδευτικές</a:t>
            </a:r>
          </a:p>
          <a:p>
            <a:pPr algn="ctr"/>
            <a:endParaRPr lang="el-GR" dirty="0" smtClean="0">
              <a:solidFill>
                <a:schemeClr val="tx1"/>
              </a:solidFill>
            </a:endParaRPr>
          </a:p>
          <a:p>
            <a:pPr algn="ctr"/>
            <a:r>
              <a:rPr lang="el-GR" dirty="0" smtClean="0">
                <a:solidFill>
                  <a:schemeClr val="tx1"/>
                </a:solidFill>
              </a:rPr>
              <a:t>   </a:t>
            </a:r>
            <a:r>
              <a:rPr lang="el-GR" sz="2400" b="1" dirty="0" smtClean="0">
                <a:solidFill>
                  <a:srgbClr val="0070C0"/>
                </a:solidFill>
              </a:rPr>
              <a:t>Αμοιβαία</a:t>
            </a:r>
            <a:r>
              <a:rPr lang="el-GR" sz="2400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l-GR" sz="2400" b="1" dirty="0" smtClean="0">
                <a:solidFill>
                  <a:srgbClr val="0070C0"/>
                </a:solidFill>
              </a:rPr>
              <a:t>Θετικά</a:t>
            </a:r>
          </a:p>
          <a:p>
            <a:pPr algn="ctr"/>
            <a:r>
              <a:rPr lang="el-GR" sz="2400" b="1" dirty="0" smtClean="0">
                <a:solidFill>
                  <a:srgbClr val="0070C0"/>
                </a:solidFill>
              </a:rPr>
              <a:t>Ήπια </a:t>
            </a:r>
          </a:p>
          <a:p>
            <a:pPr algn="ctr"/>
            <a:r>
              <a:rPr lang="el-GR" sz="2400" b="1" dirty="0" smtClean="0">
                <a:solidFill>
                  <a:srgbClr val="0070C0"/>
                </a:solidFill>
              </a:rPr>
              <a:t>Ενθαρρυντικά</a:t>
            </a:r>
          </a:p>
          <a:p>
            <a:pPr algn="ctr"/>
            <a:r>
              <a:rPr lang="el-GR" sz="2400" b="1" dirty="0" smtClean="0">
                <a:solidFill>
                  <a:srgbClr val="0070C0"/>
                </a:solidFill>
              </a:rPr>
              <a:t>Καθοδηγητικά</a:t>
            </a:r>
          </a:p>
          <a:p>
            <a:pPr algn="ctr"/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403648" y="4581128"/>
            <a:ext cx="2592288" cy="1872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 smtClean="0">
                <a:solidFill>
                  <a:srgbClr val="FFFF00"/>
                </a:solidFill>
              </a:rPr>
              <a:t>Όχι</a:t>
            </a:r>
          </a:p>
          <a:p>
            <a:pPr algn="ctr"/>
            <a:r>
              <a:rPr lang="el-GR" b="1" dirty="0" smtClean="0"/>
              <a:t>κατηγορητικά</a:t>
            </a:r>
            <a:endParaRPr lang="el-GR" b="1" dirty="0"/>
          </a:p>
        </p:txBody>
      </p:sp>
      <p:sp>
        <p:nvSpPr>
          <p:cNvPr id="6" name="Ορθογώνιο 5"/>
          <p:cNvSpPr/>
          <p:nvPr/>
        </p:nvSpPr>
        <p:spPr>
          <a:xfrm>
            <a:off x="179512" y="2708920"/>
            <a:ext cx="1656184" cy="4680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δάσκαλος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3923928" y="2564904"/>
            <a:ext cx="1368152" cy="37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μαθητής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3779912" y="3176972"/>
            <a:ext cx="1944216" cy="4680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συμμαθητές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5703845" y="1124744"/>
            <a:ext cx="3240360" cy="4752528"/>
          </a:xfrm>
          <a:prstGeom prst="rect">
            <a:avLst/>
          </a:prstGeom>
          <a:solidFill>
            <a:schemeClr val="bg1">
              <a:lumMod val="75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chemeClr val="accent4">
                    <a:lumMod val="75000"/>
                  </a:schemeClr>
                </a:solidFill>
              </a:rPr>
              <a:t>Αθροιστικές</a:t>
            </a:r>
            <a:endParaRPr lang="el-GR" dirty="0"/>
          </a:p>
          <a:p>
            <a:pPr algn="ctr"/>
            <a:r>
              <a:rPr lang="el-GR" sz="2000" b="1" dirty="0" smtClean="0">
                <a:solidFill>
                  <a:srgbClr val="C00000"/>
                </a:solidFill>
              </a:rPr>
              <a:t>Έλεγχοι</a:t>
            </a:r>
          </a:p>
          <a:p>
            <a:pPr marL="285750" indent="-285750" algn="ctr">
              <a:buFontTx/>
              <a:buChar char="-"/>
            </a:pPr>
            <a:r>
              <a:rPr lang="el-GR" sz="2000" b="1" dirty="0" smtClean="0">
                <a:solidFill>
                  <a:srgbClr val="C00000"/>
                </a:solidFill>
              </a:rPr>
              <a:t>Προφορικοί 1</a:t>
            </a:r>
            <a:r>
              <a:rPr lang="el-GR" sz="2000" b="1" baseline="30000" dirty="0" smtClean="0">
                <a:solidFill>
                  <a:srgbClr val="C00000"/>
                </a:solidFill>
              </a:rPr>
              <a:t>η</a:t>
            </a:r>
            <a:r>
              <a:rPr lang="el-GR" sz="2000" b="1" dirty="0" smtClean="0">
                <a:solidFill>
                  <a:srgbClr val="C00000"/>
                </a:solidFill>
              </a:rPr>
              <a:t> -7</a:t>
            </a:r>
            <a:r>
              <a:rPr lang="el-GR" sz="2000" b="1" baseline="30000" dirty="0" smtClean="0">
                <a:solidFill>
                  <a:srgbClr val="C00000"/>
                </a:solidFill>
              </a:rPr>
              <a:t>η</a:t>
            </a:r>
            <a:r>
              <a:rPr lang="el-GR" sz="2000" b="1" dirty="0" smtClean="0">
                <a:solidFill>
                  <a:srgbClr val="C00000"/>
                </a:solidFill>
              </a:rPr>
              <a:t> τάξη</a:t>
            </a:r>
          </a:p>
          <a:p>
            <a:pPr marL="285750" indent="-285750" algn="ctr">
              <a:buFontTx/>
              <a:buChar char="-"/>
            </a:pPr>
            <a:r>
              <a:rPr lang="el-GR" sz="2000" b="1" dirty="0" smtClean="0">
                <a:solidFill>
                  <a:srgbClr val="C00000"/>
                </a:solidFill>
              </a:rPr>
              <a:t>Αμοιβαίοι, συναντήσεις με γονείς</a:t>
            </a:r>
          </a:p>
          <a:p>
            <a:pPr marL="285750" indent="-285750" algn="ctr">
              <a:buFontTx/>
              <a:buChar char="-"/>
            </a:pPr>
            <a:r>
              <a:rPr lang="el-GR" sz="2000" b="1" dirty="0" smtClean="0">
                <a:solidFill>
                  <a:srgbClr val="C00000"/>
                </a:solidFill>
              </a:rPr>
              <a:t>Βαθμολογικοί 8</a:t>
            </a:r>
            <a:r>
              <a:rPr lang="el-GR" sz="2000" b="1" baseline="30000" dirty="0" smtClean="0">
                <a:solidFill>
                  <a:srgbClr val="C00000"/>
                </a:solidFill>
              </a:rPr>
              <a:t>η</a:t>
            </a:r>
            <a:r>
              <a:rPr lang="el-GR" sz="2000" b="1" dirty="0" smtClean="0">
                <a:solidFill>
                  <a:srgbClr val="C00000"/>
                </a:solidFill>
              </a:rPr>
              <a:t>-9</a:t>
            </a:r>
            <a:r>
              <a:rPr lang="el-GR" sz="2000" b="1" baseline="30000" dirty="0" smtClean="0">
                <a:solidFill>
                  <a:srgbClr val="C00000"/>
                </a:solidFill>
              </a:rPr>
              <a:t>η</a:t>
            </a:r>
            <a:r>
              <a:rPr lang="el-GR" sz="2000" b="1" dirty="0" smtClean="0">
                <a:solidFill>
                  <a:srgbClr val="C00000"/>
                </a:solidFill>
              </a:rPr>
              <a:t> τάξη</a:t>
            </a:r>
            <a:endParaRPr lang="el-GR" sz="2000" b="1" dirty="0">
              <a:solidFill>
                <a:srgbClr val="C00000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6516215" y="4990864"/>
            <a:ext cx="2427989" cy="17728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chemeClr val="bg2">
                    <a:lumMod val="90000"/>
                  </a:schemeClr>
                </a:solidFill>
              </a:rPr>
              <a:t>ΝΑΙ</a:t>
            </a:r>
          </a:p>
          <a:p>
            <a:pPr algn="ctr"/>
            <a:r>
              <a:rPr lang="el-GR" dirty="0" smtClean="0"/>
              <a:t>Αντικειμενική αξιολόγηση &amp; δεδομένα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967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έλεγχοι</a:t>
            </a:r>
            <a:endParaRPr lang="el-GR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>
          <a:xfrm>
            <a:off x="395536" y="1268760"/>
            <a:ext cx="7705725" cy="4895850"/>
          </a:xfrm>
        </p:spPr>
        <p:txBody>
          <a:bodyPr/>
          <a:lstStyle/>
          <a:p>
            <a:r>
              <a:rPr lang="el-GR" sz="36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Τουλάχιστον μια αναφορά στο τέλος κάθε σχολικής χρονιάς</a:t>
            </a:r>
          </a:p>
          <a:p>
            <a:r>
              <a:rPr lang="el-GR" sz="36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Προφορική ή αμοιβαία</a:t>
            </a:r>
          </a:p>
          <a:p>
            <a:r>
              <a:rPr lang="el-GR" sz="36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Αριθμητική μετά το τέλος της 8</a:t>
            </a:r>
            <a:r>
              <a:rPr lang="el-GR" sz="3600" baseline="300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ης</a:t>
            </a:r>
            <a:r>
              <a:rPr lang="el-GR" sz="36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τάξης</a:t>
            </a:r>
          </a:p>
          <a:p>
            <a:r>
              <a:rPr lang="el-GR" sz="36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Ήπια αξιολόγηση στην αρχή</a:t>
            </a:r>
            <a:endParaRPr lang="el-GR" sz="3600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2" y="3833525"/>
            <a:ext cx="2890838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22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Τι θα μπορούσαμε να ενσωματώσουμε στην δική μας εκπαίδευση προς βελτίωση;</a:t>
            </a:r>
          </a:p>
          <a:p>
            <a:pPr marL="0" indent="0">
              <a:buNone/>
            </a:pPr>
            <a:endParaRPr lang="el-GR" dirty="0" smtClean="0"/>
          </a:p>
          <a:p>
            <a:r>
              <a:rPr lang="el-GR" dirty="0" smtClean="0"/>
              <a:t>Ποιο είναι το πιο σημαντικό στοιχείο που κάνει τα φιλανδικό εκπαιδευτικό σύστημα ξεχωριστό;</a:t>
            </a:r>
          </a:p>
          <a:p>
            <a:pPr marL="0" indent="0">
              <a:buNone/>
            </a:pPr>
            <a:endParaRPr lang="el-GR" dirty="0" smtClean="0"/>
          </a:p>
          <a:p>
            <a:r>
              <a:rPr lang="el-GR" dirty="0" smtClean="0"/>
              <a:t>Υπάρχουν ομοιότητες με το δικό σας σχολείο;</a:t>
            </a:r>
          </a:p>
          <a:p>
            <a:pPr marL="0" indent="0">
              <a:buNone/>
            </a:pPr>
            <a:endParaRPr lang="el-GR" dirty="0" smtClean="0"/>
          </a:p>
          <a:p>
            <a:r>
              <a:rPr lang="el-GR" dirty="0" smtClean="0"/>
              <a:t>Ποια είναι η πιο έντονη διαφορά;</a:t>
            </a:r>
          </a:p>
          <a:p>
            <a:endParaRPr lang="el-GR" dirty="0"/>
          </a:p>
          <a:p>
            <a:r>
              <a:rPr lang="el-GR" dirty="0" smtClean="0"/>
              <a:t>Τι πιστεύετε ότι θα σημαίνει η εκπαίδευση </a:t>
            </a:r>
            <a:r>
              <a:rPr lang="el-GR" smtClean="0"/>
              <a:t>στο μέλλον;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62962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43608" y="225424"/>
            <a:ext cx="7705105" cy="971327"/>
          </a:xfrm>
        </p:spPr>
        <p:txBody>
          <a:bodyPr/>
          <a:lstStyle/>
          <a:p>
            <a:pPr algn="ctr"/>
            <a:r>
              <a:rPr lang="el-GR" dirty="0" smtClean="0">
                <a:solidFill>
                  <a:schemeClr val="tx2">
                    <a:lumMod val="50000"/>
                  </a:schemeClr>
                </a:solidFill>
              </a:rPr>
              <a:t>Η λειτουργία του φιλανδικού εκπαιδευτικού συστήματος</a:t>
            </a:r>
            <a:endParaRPr lang="el-G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Το σχολείο ξεκινά 9.00 με 9.30πμ και τελειώνει στις 2.00 ή 2.45μμ</a:t>
            </a:r>
          </a:p>
          <a:p>
            <a:r>
              <a:rPr lang="el-GR" dirty="0" smtClean="0"/>
              <a:t>Τα διαλείμματα δεν είναι κάτω από 15΄-20΄.</a:t>
            </a:r>
          </a:p>
          <a:p>
            <a:r>
              <a:rPr lang="el-GR" dirty="0" smtClean="0"/>
              <a:t>Σε κάθε τάξη υπάρχουν μέχρι 21 μαθητές με διαφορετικές δυνατότητες</a:t>
            </a:r>
          </a:p>
          <a:p>
            <a:r>
              <a:rPr lang="el-GR" dirty="0" smtClean="0"/>
              <a:t>Τα παιδιά έχουν συνήθως τον ίδιο δάσκαλο σε όλο το δημοτικό</a:t>
            </a:r>
          </a:p>
          <a:p>
            <a:r>
              <a:rPr lang="el-GR" dirty="0" smtClean="0"/>
              <a:t>Δεν «πιέζεται» η ύλη. Δίνεται βάση στην κατανόηση </a:t>
            </a:r>
          </a:p>
          <a:p>
            <a:r>
              <a:rPr lang="el-GR" dirty="0" smtClean="0"/>
              <a:t>Οι εργασίες γίνονται στο σχολείο!</a:t>
            </a:r>
          </a:p>
          <a:p>
            <a:r>
              <a:rPr lang="el-GR" dirty="0" smtClean="0"/>
              <a:t>Δεν υπάρχει ιδιωτική εκπαίδευση!</a:t>
            </a:r>
          </a:p>
          <a:p>
            <a:r>
              <a:rPr lang="el-GR" dirty="0" smtClean="0"/>
              <a:t>Όλα τα σχολεία της χώρας παρέχουν την ίδια ποιότητα εκπαίδευσης!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324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99592" y="1340768"/>
            <a:ext cx="7772400" cy="1828800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1835696" y="908720"/>
            <a:ext cx="51125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400" dirty="0">
                <a:solidFill>
                  <a:schemeClr val="tx2">
                    <a:lumMod val="50000"/>
                  </a:schemeClr>
                </a:solidFill>
              </a:rPr>
              <a:t>Ποιο το μυστικό της επιτυχίας;</a:t>
            </a:r>
          </a:p>
        </p:txBody>
      </p:sp>
    </p:spTree>
    <p:extLst>
      <p:ext uri="{BB962C8B-B14F-4D97-AF65-F5344CB8AC3E}">
        <p14:creationId xmlns:p14="http://schemas.microsoft.com/office/powerpoint/2010/main" val="77050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58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Παιδαγωγικές σχολές με υψηλές βάσεις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</a:t>
            </a:r>
            <a:r>
              <a:rPr lang="el-GR" dirty="0" smtClean="0"/>
              <a:t>ι </a:t>
            </a:r>
            <a:r>
              <a:rPr lang="el-GR" dirty="0" err="1" smtClean="0"/>
              <a:t>εκπ</a:t>
            </a:r>
            <a:r>
              <a:rPr lang="el-GR" dirty="0" smtClean="0"/>
              <a:t>/</a:t>
            </a:r>
            <a:r>
              <a:rPr lang="el-GR" dirty="0" err="1" smtClean="0"/>
              <a:t>κοί</a:t>
            </a:r>
            <a:r>
              <a:rPr lang="el-GR" dirty="0" smtClean="0"/>
              <a:t> που προσλαμβάνονται πρέπει να έχουν ΜΤΧ &amp; πάθος για την εκπαίδευση</a:t>
            </a:r>
          </a:p>
          <a:p>
            <a:r>
              <a:rPr lang="el-GR" dirty="0" err="1" smtClean="0"/>
              <a:t>΄Εχουν</a:t>
            </a:r>
            <a:r>
              <a:rPr lang="el-GR" dirty="0" smtClean="0"/>
              <a:t> πολύ καλές θεωρητικές &amp; πρακτικές γνώσεις</a:t>
            </a:r>
          </a:p>
          <a:p>
            <a:r>
              <a:rPr lang="el-GR" dirty="0" smtClean="0"/>
              <a:t>Κοινωνικά αναγνωρίσιμο επάγγελμα</a:t>
            </a:r>
          </a:p>
          <a:p>
            <a:r>
              <a:rPr lang="el-GR" dirty="0" smtClean="0"/>
              <a:t>Καλές αποδοχές, ισχυρό σωματείο, άριστες συνθήκες εργασίας</a:t>
            </a:r>
          </a:p>
          <a:p>
            <a:r>
              <a:rPr lang="el-GR" dirty="0" smtClean="0"/>
              <a:t>Τους παρέχεται κινητοποίηση, συνεχής εκπαίδευση, συνεργασία-μοίρασμα της γνώσης, αναγνώριση σε ότι κάνουν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4665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43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 bwMode="auto">
          <a:xfrm>
            <a:off x="179512" y="6165304"/>
            <a:ext cx="7344816" cy="69269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5400" dirty="0" smtClean="0"/>
              <a:t>ΑΥΤΟΝΟΜΙΑ </a:t>
            </a:r>
            <a:endParaRPr kumimoji="0" lang="el-GR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3788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Παρουσίαση για μια έκθεση σχετικά με τη χώρα">
  <a:themeElements>
    <a:clrScheme name="Global 2">
      <a:dk1>
        <a:srgbClr val="000000"/>
      </a:dk1>
      <a:lt1>
        <a:srgbClr val="FFFFFF"/>
      </a:lt1>
      <a:dk2>
        <a:srgbClr val="CC6600"/>
      </a:dk2>
      <a:lt2>
        <a:srgbClr val="FFFFFF"/>
      </a:lt2>
      <a:accent1>
        <a:srgbClr val="FFFFCC"/>
      </a:accent1>
      <a:accent2>
        <a:srgbClr val="B5E0E3"/>
      </a:accent2>
      <a:accent3>
        <a:srgbClr val="FFFFFF"/>
      </a:accent3>
      <a:accent4>
        <a:srgbClr val="000000"/>
      </a:accent4>
      <a:accent5>
        <a:srgbClr val="FFFFE2"/>
      </a:accent5>
      <a:accent6>
        <a:srgbClr val="A4CBCE"/>
      </a:accent6>
      <a:hlink>
        <a:srgbClr val="E5D093"/>
      </a:hlink>
      <a:folHlink>
        <a:srgbClr val="CCB374"/>
      </a:folHlink>
    </a:clrScheme>
    <a:fontScheme name="Global">
      <a:majorFont>
        <a:latin typeface="Century Schoolbook"/>
        <a:ea typeface=""/>
        <a:cs typeface="Times New Roman"/>
      </a:majorFont>
      <a:minorFont>
        <a:latin typeface="Century Schoolbook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l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l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Παρουσίαση για μια έκθεση σχετικά με τη χώρα</Template>
  <TotalTime>602</TotalTime>
  <Words>1389</Words>
  <Application>Microsoft Office PowerPoint</Application>
  <PresentationFormat>Προβολή στην οθόνη (4:3)</PresentationFormat>
  <Paragraphs>229</Paragraphs>
  <Slides>49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49</vt:i4>
      </vt:variant>
    </vt:vector>
  </HeadingPairs>
  <TitlesOfParts>
    <vt:vector size="50" baseType="lpstr">
      <vt:lpstr>Παρουσίαση για μια έκθεση σχετικά με τη χώρα</vt:lpstr>
      <vt:lpstr>Το Εκπαιδευτικό Σύστημα στη Φιλανδία </vt:lpstr>
      <vt:lpstr>Φιλανδικό εκπαιδευτικό σύστημα</vt:lpstr>
      <vt:lpstr>Παρουσίαση του PowerPoint</vt:lpstr>
      <vt:lpstr>Παρουσίαση του PowerPoint</vt:lpstr>
      <vt:lpstr>Η λειτουργία του φιλανδικού εκπαιδευτικού συστήματος</vt:lpstr>
      <vt:lpstr>Παρουσίαση του PowerPoint</vt:lpstr>
      <vt:lpstr>Παρουσίαση του PowerPoint</vt:lpstr>
      <vt:lpstr>Παιδαγωγικές σχολές με υψηλές βάσεις</vt:lpstr>
      <vt:lpstr> </vt:lpstr>
      <vt:lpstr>Τι σημαίνει Αυτονομία</vt:lpstr>
      <vt:lpstr>ΚΑΙΝΟΤΟΜΙΑ</vt:lpstr>
      <vt:lpstr>Που βασίζεται η Καινοτομία</vt:lpstr>
      <vt:lpstr>Παρουσίαση του PowerPoint</vt:lpstr>
      <vt:lpstr>Flexible groups</vt:lpstr>
      <vt:lpstr>Παρουσίαση του PowerPoint</vt:lpstr>
      <vt:lpstr>Παρουσίαση του PowerPoint</vt:lpstr>
      <vt:lpstr>Πειραματισμός &amp; Έμπνευση</vt:lpstr>
      <vt:lpstr> Εμπλοκή γονέων &amp; μαθητών</vt:lpstr>
      <vt:lpstr>Η γνώση μοιράζεται</vt:lpstr>
      <vt:lpstr>Μάθηση μέσα από τη πράξη</vt:lpstr>
      <vt:lpstr>Παρουσίαση του PowerPoint</vt:lpstr>
      <vt:lpstr>Η εμπιστοσύνη βασικό κλειδί</vt:lpstr>
      <vt:lpstr>Ο κόσμος αλλάζει - Νέες τεχνολογίες, παγκοσμιοποίηση, κλιματικές αλλαγές, οικονομία, κλπ  - Νέες ικανότητες χρειάζονται στην κοινωνία, έχει αλλάξει η εργασιακή ζωή  - Δεξιότητες 21ου αιώνα  </vt:lpstr>
      <vt:lpstr>Τhe KUUMA project</vt:lpstr>
      <vt:lpstr>Βασική Δέσμευση κάθε αλλαγής</vt:lpstr>
      <vt:lpstr>Πως πραγματοποιείται η αλλαγή</vt:lpstr>
      <vt:lpstr>Καθοδήγηση - Coaching</vt:lpstr>
      <vt:lpstr> ΚΑΙ οι διευθυντές δουλεύουν</vt:lpstr>
      <vt:lpstr>Πως λειτουργεί η Διοίκηση του σχολείου</vt:lpstr>
      <vt:lpstr>Παρουσίαση του PowerPoint</vt:lpstr>
      <vt:lpstr>                   Pestalozzi</vt:lpstr>
      <vt:lpstr>Pestalozzi (Ζυρίχη, 1746-1827)</vt:lpstr>
      <vt:lpstr>Βασικές αρχές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Jokiniemi  kulu - school</vt:lpstr>
      <vt:lpstr>Jokiniemi school</vt:lpstr>
      <vt:lpstr>O βασικός κανόνας του σχολείου</vt:lpstr>
      <vt:lpstr>ΑΞΙΟΛΟΓΗΣΗ</vt:lpstr>
      <vt:lpstr>Στόχοι αξιολόγησης</vt:lpstr>
      <vt:lpstr>Φόρμες αξιολόγησης</vt:lpstr>
      <vt:lpstr>Οι έλεγχοι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 Εκπαιδευτικό Σύστημα στη Φιλανδία</dc:title>
  <dc:creator>user</dc:creator>
  <cp:lastModifiedBy>user</cp:lastModifiedBy>
  <cp:revision>31</cp:revision>
  <dcterms:created xsi:type="dcterms:W3CDTF">2017-06-14T16:32:32Z</dcterms:created>
  <dcterms:modified xsi:type="dcterms:W3CDTF">2018-01-19T16:58:46Z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TC010183711032</vt:lpwstr>
  </property>
</Properties>
</file>