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2C4"/>
    <a:srgbClr val="FF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Μεσαίο στυλ 4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Σκούρο στυλ 2 - Έμφαση 3/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Σκούρο στυλ 2 - Έμφαση 5/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Σκούρο στυλ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Σκούρο στυλ 2 - Έμφαση 1/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4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7A64B0-6490-4DDB-A0D3-2A276784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FB8E1C1-E02E-45E7-8623-17058757E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A42044-3478-449D-992A-3A52833D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1E7AA4-78A2-477D-ABEC-ADE8BB88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0AD648-D9ED-4E6F-BF1D-93E6082E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752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44DF4B-9545-48D3-B8F3-BEB627D9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8DA8909-4466-4909-B9D2-64E58352C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267ACB-2CEC-42DE-9988-9F6029FF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2A85DE-F0F7-4AB8-90B3-22841709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C2F877-30D1-4034-9608-D9D3D139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39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502B452-CE41-4C94-8AFD-EF4903A7F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503DCCF-2282-4CE7-9E44-D449D0CA9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80BF275-AE3B-49D7-B587-F71B2140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94A228-D58F-498B-9770-CB9D2E7C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86F69F-DE34-4D26-A3DF-B0C1E8B8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944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4F33F0-2A88-40D8-AC26-2E49D3EC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5E9033-3F2D-4FFA-8E02-9F82D6EC7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9B875D-EB3A-4047-BBBB-8EF7A5EC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2530E7-E49A-4893-8E8C-793E4285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44E820-03BE-4699-832B-06D72E75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89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13808B-668B-40CF-9ED9-91B3E71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A9FDC8-1242-43D5-A4D3-4797CCE8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1E147A-F5C0-4654-BB84-DE5DA038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0F97DE-0583-4DC1-95E7-CE3F9771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9FCA79-0D21-4A89-BF8D-41F6C8FD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5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4CB26D-BACC-45B6-8874-9DA87551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CD02A9-7BCC-4388-B653-4BBECAF55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39C27AB-DE81-4B3A-8BE6-BB312A70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11C8C7E-27B0-4DB0-82B8-35B3ADC6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A09258-2419-4D57-97C9-E24AE6BE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FB90AE9-E614-40BE-90BD-6BA8A592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460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C07F27-6BF2-4926-A640-2A22069C9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3B7CF20-A951-4510-BC58-3E4BE458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D9E57A8-2E5E-4EE1-9FAD-64DA4EA31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D561D3A-4171-4010-AC41-6DBADF35F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1EEE04A-4545-4161-8E38-6BFB370C8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BB7C029-AAC4-47A0-BAD6-A2C17CF5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7898A91-17F0-4141-8946-78BF2F09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DF6ECC2-1B24-4776-98F8-F0163783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980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6560B4-0F56-4D26-A926-D0D6EBFC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4978C6D-590E-473A-8CEF-56A92183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97BB75-1F57-4B87-8AEF-334F0FFF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D4A5BC0-E570-47B6-8A48-9D1061D7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02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7691663-994D-4898-9456-19C008C6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31917C6-9FC8-457C-82EF-446ABCFC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2FB9A8F-1267-47ED-BC6D-7B8D5899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962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A56DCE-2719-424A-A5C5-8AFDC599F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D2635C-BA18-4C4E-8B45-689DCD71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C7163B8-971B-4B36-8A76-AF495B34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FF370A8-C432-4F0D-A158-6144E9722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BB9C468-FD8C-4F94-95C7-812457B9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244CFF-3175-4285-9C88-A335B8E4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52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A02212-BFE3-4010-A753-BDB2EE82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69ED343-FA43-4E2F-8807-510E1F175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86CF52-5343-4324-ACD4-AD0A1DD6C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A2131AA-F438-4C4B-9D33-F3D7FAF8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2070B48-F445-4828-838B-F89603BE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F0C54A2-1ABF-4AB9-9A74-DDA9E974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478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CF3231C-3198-4E3E-A51B-72BA5E1F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CF1C20-A588-4385-9DEF-179A9804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61F884-74F6-4238-BC8F-8DAB4A02E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4B98-0684-461C-86FF-557A17F490AD}" type="datetimeFigureOut">
              <a:rPr lang="el-GR" smtClean="0"/>
              <a:t>2/12/2018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65467B7-A028-45E3-8F97-2CE390E3D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AFC4E70-400B-49C7-8A8C-275967B9C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5E14-CED7-49F2-90A6-DCB2A8E0E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203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D293CE87-1334-427D-A16D-306BC92F0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904" y="5933661"/>
            <a:ext cx="2106948" cy="747013"/>
          </a:xfrm>
          <a:prstGeom prst="rect">
            <a:avLst/>
          </a:prstGeo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0276D6B-99EE-457A-8C80-6E7D71A60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47661" y="4446586"/>
            <a:ext cx="4939748" cy="1735912"/>
          </a:xfrm>
          <a:pattFill prst="narVert">
            <a:fgClr>
              <a:srgbClr val="E3E2C4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algn="ctr"/>
            <a:endParaRPr lang="el-GR" sz="2900" dirty="0"/>
          </a:p>
          <a:p>
            <a:pPr algn="ctr"/>
            <a:r>
              <a:rPr lang="el-GR" sz="2900" b="1" dirty="0"/>
              <a:t>Τετάρτη 12 Δεκεμβρίου 2018</a:t>
            </a:r>
          </a:p>
          <a:p>
            <a:pPr algn="ctr"/>
            <a:r>
              <a:rPr lang="el-GR" sz="2900" b="1" dirty="0"/>
              <a:t>9.30</a:t>
            </a:r>
            <a:r>
              <a:rPr lang="en-US" sz="2900" b="1" dirty="0"/>
              <a:t> </a:t>
            </a:r>
            <a:r>
              <a:rPr lang="el-GR" sz="2900" b="1" dirty="0"/>
              <a:t>πμ-2μμ</a:t>
            </a:r>
          </a:p>
          <a:p>
            <a:pPr algn="ctr"/>
            <a:r>
              <a:rPr lang="el-GR" sz="2900" b="1" dirty="0"/>
              <a:t>ΜΟΥΣΕΙΟ ΒΥΖΑΝΤΙΝΟΥ ΠΟΛΙΤΙΣΜΟΥ Θεσσαλονίκης</a:t>
            </a:r>
          </a:p>
          <a:p>
            <a:pPr algn="ctr"/>
            <a:endParaRPr lang="el-GR" sz="2900" b="1" dirty="0"/>
          </a:p>
          <a:p>
            <a:endParaRPr lang="el-GR" dirty="0"/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29C8460E-C2EE-4C73-8595-F26690FA1E08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/>
          <a:stretch>
            <a:fillRect/>
          </a:stretch>
        </p:blipFill>
        <p:spPr>
          <a:xfrm>
            <a:off x="0" y="2241094"/>
            <a:ext cx="1113183" cy="3846443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60B2D5B2-AEB7-414F-9BE5-5928E3AA4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03" y="47249"/>
            <a:ext cx="1890881" cy="1890881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E1D149E9-D3E4-48E3-8FFB-9923E6261E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38947" y="107310"/>
            <a:ext cx="1513150" cy="1519905"/>
          </a:xfrm>
          <a:prstGeom prst="rect">
            <a:avLst/>
          </a:prstGeom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CB40BFCF-ED9F-41B6-9402-160FEDA4ECEE}"/>
              </a:ext>
            </a:extLst>
          </p:cNvPr>
          <p:cNvSpPr/>
          <p:nvPr/>
        </p:nvSpPr>
        <p:spPr>
          <a:xfrm>
            <a:off x="10638947" y="2710580"/>
            <a:ext cx="1541486" cy="1327150"/>
          </a:xfrm>
          <a:prstGeom prst="rect">
            <a:avLst/>
          </a:prstGeom>
          <a:solidFill>
            <a:schemeClr val="bg2"/>
          </a:solidFill>
          <a:ln>
            <a:solidFill>
              <a:srgbClr val="E3E2C4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b="1" dirty="0">
                <a:solidFill>
                  <a:schemeClr val="tx1"/>
                </a:solidFill>
              </a:rPr>
              <a:t>4ο ΠΕΚΕΣ </a:t>
            </a:r>
            <a:r>
              <a:rPr lang="el-GR" sz="1400" b="1" dirty="0">
                <a:solidFill>
                  <a:schemeClr val="tx1"/>
                </a:solidFill>
              </a:rPr>
              <a:t>ΠΔΕ Κεντρικής Μακεδονίας</a:t>
            </a:r>
          </a:p>
        </p:txBody>
      </p:sp>
      <p:pic>
        <p:nvPicPr>
          <p:cNvPr id="26" name="Εικόνα 25">
            <a:extLst>
              <a:ext uri="{FF2B5EF4-FFF2-40B4-BE49-F238E27FC236}">
                <a16:creationId xmlns:a16="http://schemas.microsoft.com/office/drawing/2014/main" id="{7C6DF4BB-2C0F-40B7-BA1C-3F2A3780E55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-4199" t="-11829" r="17091" b="11829"/>
          <a:stretch/>
        </p:blipFill>
        <p:spPr>
          <a:xfrm>
            <a:off x="10610610" y="3832563"/>
            <a:ext cx="1541486" cy="2963957"/>
          </a:xfrm>
          <a:prstGeom prst="rect">
            <a:avLst/>
          </a:prstGeom>
        </p:spPr>
      </p:pic>
      <p:sp>
        <p:nvSpPr>
          <p:cNvPr id="28" name="Ορθογώνιο 27">
            <a:extLst>
              <a:ext uri="{FF2B5EF4-FFF2-40B4-BE49-F238E27FC236}">
                <a16:creationId xmlns:a16="http://schemas.microsoft.com/office/drawing/2014/main" id="{860EF42B-9390-4E24-926A-C3B617FE846B}"/>
              </a:ext>
            </a:extLst>
          </p:cNvPr>
          <p:cNvSpPr/>
          <p:nvPr/>
        </p:nvSpPr>
        <p:spPr>
          <a:xfrm>
            <a:off x="10638947" y="1627215"/>
            <a:ext cx="1513150" cy="9967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Σχολή Επιστήμης Φυσικής Αγωγής &amp; Αθλητισμού</a:t>
            </a:r>
          </a:p>
          <a:p>
            <a:pPr algn="ctr"/>
            <a:r>
              <a:rPr lang="el-GR" sz="11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ΣΕΦΑΑ/ΑΠΘ</a:t>
            </a:r>
          </a:p>
        </p:txBody>
      </p:sp>
      <p:sp>
        <p:nvSpPr>
          <p:cNvPr id="7" name="Θέση κειμένου 6">
            <a:extLst>
              <a:ext uri="{FF2B5EF4-FFF2-40B4-BE49-F238E27FC236}">
                <a16:creationId xmlns:a16="http://schemas.microsoft.com/office/drawing/2014/main" id="{47BD132E-5F2E-47A8-A010-0708A21A503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62580" y="355600"/>
            <a:ext cx="6217499" cy="2947988"/>
          </a:xfrm>
          <a:pattFill prst="smCheck">
            <a:fgClr>
              <a:srgbClr val="E3E2C4"/>
            </a:fgClr>
            <a:bgClr>
              <a:schemeClr val="bg1"/>
            </a:bgClr>
          </a:pattFill>
          <a:effectLst>
            <a:outerShdw blurRad="50800" dist="50800" dir="5400000" algn="ctr" rotWithShape="0">
              <a:srgbClr val="E3E2C4"/>
            </a:outerShdw>
          </a:effectLst>
          <a:scene3d>
            <a:camera prst="orthographicFront">
              <a:rot lat="0" lon="21299999" rev="0"/>
            </a:camera>
            <a:lightRig rig="threePt" dir="t"/>
          </a:scene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1800" b="1" dirty="0"/>
              <a:t>Εναρκτήρια Συνάντηση – Ημερίδα Διάχυσης του Ευρωπαϊκού Προγράμματος </a:t>
            </a:r>
            <a:r>
              <a:rPr lang="en-US" sz="1800" b="1" dirty="0"/>
              <a:t>ERASMUS+</a:t>
            </a:r>
            <a:endParaRPr lang="el-GR" sz="1800" b="1" dirty="0"/>
          </a:p>
          <a:p>
            <a:pPr marL="0" indent="0" algn="ctr">
              <a:buNone/>
            </a:pPr>
            <a:r>
              <a:rPr lang="en-GB" sz="1800" b="1" dirty="0"/>
              <a:t>Social Entrepreneurship, Sport, Recreation and</a:t>
            </a:r>
            <a:r>
              <a:rPr lang="el-GR" sz="1800" b="1" dirty="0"/>
              <a:t> </a:t>
            </a:r>
            <a:r>
              <a:rPr lang="en-GB" sz="1800" b="1" dirty="0"/>
              <a:t>Autonomy, </a:t>
            </a:r>
            <a:r>
              <a:rPr lang="en-GB" sz="1800" b="1" dirty="0" err="1"/>
              <a:t>bEyod</a:t>
            </a:r>
            <a:r>
              <a:rPr lang="en-GB" sz="1800" b="1" dirty="0"/>
              <a:t> Disability</a:t>
            </a:r>
            <a:br>
              <a:rPr lang="en-GB" sz="1800" b="1" dirty="0"/>
            </a:br>
            <a:r>
              <a:rPr lang="el-GR" sz="1800" b="1" dirty="0"/>
              <a:t>Κοινωνική Επιχειρηματικότητα, Αθλητισμός, Αναψυχή,</a:t>
            </a:r>
          </a:p>
          <a:p>
            <a:pPr marL="0" indent="0" algn="ctr">
              <a:buNone/>
            </a:pPr>
            <a:r>
              <a:rPr lang="el-GR" sz="1800" b="1" dirty="0"/>
              <a:t>Αυτονομία πέρα από τις Αναπηρίες</a:t>
            </a:r>
            <a:endParaRPr lang="en-US" sz="1800" b="1" dirty="0"/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l-GR" sz="1800" b="1" dirty="0"/>
              <a:t>ΠΡΟΣΚΛΗΣΗ-ΠΡΟΓΡΑΜΜΑ</a:t>
            </a:r>
          </a:p>
          <a:p>
            <a:pPr marL="0" indent="0" algn="ctr">
              <a:buNone/>
            </a:pPr>
            <a:endParaRPr lang="el-GR" sz="1800" dirty="0"/>
          </a:p>
          <a:p>
            <a:pPr marL="0" indent="0" algn="ctr">
              <a:buNone/>
            </a:pPr>
            <a:br>
              <a:rPr lang="en-GB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492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Θέση περιεχομένου 13">
            <a:extLst>
              <a:ext uri="{FF2B5EF4-FFF2-40B4-BE49-F238E27FC236}">
                <a16:creationId xmlns:a16="http://schemas.microsoft.com/office/drawing/2014/main" id="{8DA7F0FF-5E3C-45DF-863C-F84B7D3DDD87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53136925"/>
              </p:ext>
            </p:extLst>
          </p:nvPr>
        </p:nvGraphicFramePr>
        <p:xfrm>
          <a:off x="1081548" y="9525"/>
          <a:ext cx="5220929" cy="677839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79208">
                  <a:extLst>
                    <a:ext uri="{9D8B030D-6E8A-4147-A177-3AD203B41FA5}">
                      <a16:colId xmlns:a16="http://schemas.microsoft.com/office/drawing/2014/main" val="1069104589"/>
                    </a:ext>
                  </a:extLst>
                </a:gridCol>
                <a:gridCol w="4741721">
                  <a:extLst>
                    <a:ext uri="{9D8B030D-6E8A-4147-A177-3AD203B41FA5}">
                      <a16:colId xmlns:a16="http://schemas.microsoft.com/office/drawing/2014/main" val="3977214084"/>
                    </a:ext>
                  </a:extLst>
                </a:gridCol>
              </a:tblGrid>
              <a:tr h="66642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Καλωσόρισμα,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144149"/>
                  </a:ext>
                </a:extLst>
              </a:tr>
              <a:tr h="761623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Χαιρετισμοί</a:t>
                      </a:r>
                    </a:p>
                    <a:p>
                      <a:r>
                        <a:rPr lang="el-GR" sz="1200" dirty="0" err="1"/>
                        <a:t>Δρ</a:t>
                      </a:r>
                      <a:r>
                        <a:rPr lang="el-GR" sz="1200" dirty="0"/>
                        <a:t> Χρήστος </a:t>
                      </a:r>
                      <a:r>
                        <a:rPr lang="el-GR" sz="1200" dirty="0" err="1"/>
                        <a:t>Πράμας</a:t>
                      </a:r>
                      <a:r>
                        <a:rPr lang="el-GR" sz="1200" dirty="0"/>
                        <a:t> </a:t>
                      </a:r>
                      <a:r>
                        <a:rPr lang="el-GR" sz="1200" dirty="0" err="1"/>
                        <a:t>Οργανωντικός</a:t>
                      </a:r>
                      <a:r>
                        <a:rPr lang="el-GR" sz="1200" dirty="0"/>
                        <a:t> ΣΕΕ 4ου ΠΕΚΕΣ ΠΔΕ Κεντρικής Μακεδονίας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175011"/>
                  </a:ext>
                </a:extLst>
              </a:tr>
              <a:tr h="916197">
                <a:tc>
                  <a:txBody>
                    <a:bodyPr/>
                    <a:lstStyle/>
                    <a:p>
                      <a:r>
                        <a:rPr lang="el-GR" sz="1100" b="1" dirty="0"/>
                        <a:t>10-10.10 </a:t>
                      </a:r>
                      <a:r>
                        <a:rPr lang="el-GR" sz="1100" b="1" dirty="0" err="1"/>
                        <a:t>πμ</a:t>
                      </a:r>
                      <a:endParaRPr lang="el-GR" sz="11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Παρουσίαση του προγράμματος</a:t>
                      </a:r>
                      <a:r>
                        <a:rPr lang="el-GR" sz="1400" dirty="0"/>
                        <a:t>, </a:t>
                      </a:r>
                      <a:r>
                        <a:rPr lang="el-GR" sz="1400" dirty="0" err="1"/>
                        <a:t>Δρ</a:t>
                      </a:r>
                      <a:r>
                        <a:rPr lang="el-GR" sz="1400" dirty="0"/>
                        <a:t> </a:t>
                      </a:r>
                      <a:r>
                        <a:rPr lang="el-GR" sz="1400" i="1" dirty="0"/>
                        <a:t>Αναστασία </a:t>
                      </a:r>
                      <a:r>
                        <a:rPr lang="el-GR" sz="1400" i="1" dirty="0" err="1"/>
                        <a:t>Γκουβατζή</a:t>
                      </a:r>
                      <a:r>
                        <a:rPr lang="el-GR" sz="1400" dirty="0"/>
                        <a:t>, Συντονίστρια Εκπαίδευσης Ειδικής Αγωγής και Ενταξιακής Εκπαίδευσης, Μέλος του Οργανισμού </a:t>
                      </a:r>
                      <a:r>
                        <a:rPr lang="en-US" sz="1400" dirty="0"/>
                        <a:t>Society in Progress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73292"/>
                  </a:ext>
                </a:extLst>
              </a:tr>
              <a:tr h="1872322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/>
                        <a:t>10-10.45 </a:t>
                      </a:r>
                      <a:r>
                        <a:rPr lang="el-GR" sz="1200" b="1" dirty="0" err="1"/>
                        <a:t>πμ</a:t>
                      </a:r>
                      <a:endParaRPr lang="el-GR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Παρουσίαση των εταίρων</a:t>
                      </a:r>
                      <a:r>
                        <a:rPr lang="el-GR" sz="1400" dirty="0"/>
                        <a:t>:</a:t>
                      </a:r>
                    </a:p>
                    <a:p>
                      <a:r>
                        <a:rPr lang="el-GR" sz="1400" dirty="0"/>
                        <a:t>1. </a:t>
                      </a:r>
                      <a:r>
                        <a:rPr lang="en-GB" sz="1400" dirty="0" err="1"/>
                        <a:t>Federación</a:t>
                      </a:r>
                      <a:r>
                        <a:rPr lang="en-GB" sz="1400" dirty="0"/>
                        <a:t> de </a:t>
                      </a:r>
                      <a:r>
                        <a:rPr lang="el-GR" sz="1400" dirty="0"/>
                        <a:t>Α</a:t>
                      </a:r>
                      <a:r>
                        <a:rPr lang="en-GB" sz="1400" dirty="0" err="1"/>
                        <a:t>sociaciones</a:t>
                      </a:r>
                      <a:r>
                        <a:rPr lang="en-GB" sz="1400" dirty="0"/>
                        <a:t> de </a:t>
                      </a:r>
                      <a:r>
                        <a:rPr lang="en-GB" sz="1400" dirty="0" err="1"/>
                        <a:t>Discapacitados</a:t>
                      </a:r>
                      <a:r>
                        <a:rPr lang="en-GB" sz="1400" dirty="0"/>
                        <a:t> COCEMFE </a:t>
                      </a:r>
                      <a:r>
                        <a:rPr lang="en-GB" sz="1400" dirty="0" err="1"/>
                        <a:t>Oretania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C.Real</a:t>
                      </a:r>
                      <a:r>
                        <a:rPr lang="en-GB" sz="1400" dirty="0"/>
                        <a:t>, </a:t>
                      </a:r>
                      <a:r>
                        <a:rPr lang="en-GB" sz="1400" i="1" dirty="0"/>
                        <a:t>Mr </a:t>
                      </a:r>
                      <a:r>
                        <a:rPr lang="es-ES" sz="1400" i="1" dirty="0"/>
                        <a:t>Eloy Sánchez de la Nieta Pinilla, Ms Cristina González,</a:t>
                      </a:r>
                      <a:endParaRPr lang="en-GB" sz="1400" i="1" dirty="0"/>
                    </a:p>
                    <a:p>
                      <a:r>
                        <a:rPr lang="en-GB" sz="1400" dirty="0"/>
                        <a:t>2. Swedish Handball Federation, Ms Jessica </a:t>
                      </a:r>
                      <a:r>
                        <a:rPr lang="en-GB" sz="1400" dirty="0" err="1"/>
                        <a:t>Hultzén</a:t>
                      </a:r>
                      <a:endParaRPr lang="en-GB" sz="1400" dirty="0"/>
                    </a:p>
                    <a:p>
                      <a:r>
                        <a:rPr lang="en-GB" sz="1400" dirty="0"/>
                        <a:t>3. </a:t>
                      </a:r>
                      <a:r>
                        <a:rPr lang="el-GR" sz="1400" dirty="0"/>
                        <a:t>Σχολή Φυσικής Αγωγής και Αθλητισμού, ΣΕΦΑΑ/ΑΠΘ</a:t>
                      </a:r>
                      <a:r>
                        <a:rPr lang="en-US" sz="1400" dirty="0"/>
                        <a:t>, </a:t>
                      </a:r>
                      <a:r>
                        <a:rPr lang="el-GR" sz="1400" dirty="0"/>
                        <a:t>κ. </a:t>
                      </a:r>
                      <a:r>
                        <a:rPr lang="el-GR" sz="1400" i="1" dirty="0"/>
                        <a:t>Κωνσταντίνος Αλεξανδρής</a:t>
                      </a:r>
                      <a:r>
                        <a:rPr lang="en-US" sz="1400" dirty="0"/>
                        <a:t>, </a:t>
                      </a:r>
                      <a:r>
                        <a:rPr lang="el-GR" sz="1400" dirty="0"/>
                        <a:t>καθηγητής /Τομέας Ανθρωπιστικών Σπουδών και Αναψυχής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344704"/>
                  </a:ext>
                </a:extLst>
              </a:tr>
              <a:tr h="380811"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Κοινωνική Επιχειρηματικότητα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05206"/>
                  </a:ext>
                </a:extLst>
              </a:tr>
              <a:tr h="78721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10.</a:t>
                      </a:r>
                      <a:r>
                        <a:rPr lang="el-GR" sz="1200" b="1" dirty="0"/>
                        <a:t>45</a:t>
                      </a:r>
                      <a:r>
                        <a:rPr lang="en-GB" sz="1200" b="1" dirty="0"/>
                        <a:t>-1</a:t>
                      </a:r>
                      <a:r>
                        <a:rPr lang="el-GR" sz="1200" b="1" dirty="0"/>
                        <a:t>1 </a:t>
                      </a:r>
                      <a:r>
                        <a:rPr lang="el-GR" sz="1200" b="1" dirty="0" err="1"/>
                        <a:t>πμ</a:t>
                      </a:r>
                      <a:endParaRPr lang="el-GR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Η Διαθεματική Προσέγγιση…μέσα από την Εικονική Επιχείρηση</a:t>
                      </a:r>
                      <a:r>
                        <a:rPr lang="en-US" sz="1400" b="1" dirty="0"/>
                        <a:t> </a:t>
                      </a:r>
                      <a:r>
                        <a:rPr lang="el-GR" sz="1400" b="1" dirty="0"/>
                        <a:t>Νέων με Αναπηρία</a:t>
                      </a:r>
                      <a:r>
                        <a:rPr lang="el-GR" sz="1400" dirty="0"/>
                        <a:t>, του Ε.Ε.Ε.ΕΚ Κιλκίς, </a:t>
                      </a:r>
                      <a:r>
                        <a:rPr lang="el-GR" sz="1400" i="1" dirty="0" err="1"/>
                        <a:t>Δρ</a:t>
                      </a:r>
                      <a:r>
                        <a:rPr lang="el-GR" sz="1400" i="1" dirty="0"/>
                        <a:t> Ελένη </a:t>
                      </a:r>
                      <a:r>
                        <a:rPr lang="el-GR" sz="1400" i="1" dirty="0" err="1"/>
                        <a:t>Τεχλικίδου</a:t>
                      </a:r>
                      <a:r>
                        <a:rPr lang="el-GR" sz="1400" dirty="0"/>
                        <a:t>, Δ/</a:t>
                      </a:r>
                      <a:r>
                        <a:rPr lang="el-GR" sz="1400" dirty="0" err="1"/>
                        <a:t>ντρια</a:t>
                      </a:r>
                      <a:r>
                        <a:rPr lang="el-GR" sz="1400" dirty="0"/>
                        <a:t> ΕΕΕΕΚ Κιλκίς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865365"/>
                  </a:ext>
                </a:extLst>
              </a:tr>
              <a:tr h="1393811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/>
                        <a:t>11-11.15 </a:t>
                      </a:r>
                      <a:r>
                        <a:rPr lang="el-GR" sz="1200" b="1" dirty="0" err="1"/>
                        <a:t>πμ</a:t>
                      </a:r>
                      <a:endParaRPr lang="el-GR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Κέντρα Δημιουργικής Απασχόλησης Νέων με Αναπηρία</a:t>
                      </a:r>
                      <a:r>
                        <a:rPr lang="en-US" sz="1400" b="1" dirty="0"/>
                        <a:t> </a:t>
                      </a:r>
                      <a:r>
                        <a:rPr lang="el-GR" sz="1400" b="1" dirty="0"/>
                        <a:t>του Δήμου Νεάπολης-</a:t>
                      </a:r>
                      <a:r>
                        <a:rPr lang="el-GR" sz="1400" b="1" dirty="0" err="1"/>
                        <a:t>Συκεών</a:t>
                      </a:r>
                      <a:r>
                        <a:rPr lang="el-GR" sz="1400" b="1" dirty="0"/>
                        <a:t> </a:t>
                      </a:r>
                      <a:r>
                        <a:rPr lang="el-GR" sz="1400" dirty="0"/>
                        <a:t>(ΚΔΑΠ), κ. </a:t>
                      </a:r>
                      <a:r>
                        <a:rPr lang="el-GR" sz="1400" i="1" dirty="0"/>
                        <a:t>Κατερίνα </a:t>
                      </a:r>
                      <a:r>
                        <a:rPr lang="el-GR" sz="1400" i="1" dirty="0" err="1"/>
                        <a:t>Ζαγρή</a:t>
                      </a:r>
                      <a:r>
                        <a:rPr lang="en-US" sz="1400" dirty="0"/>
                        <a:t>, </a:t>
                      </a:r>
                      <a:r>
                        <a:rPr lang="el-GR" sz="1400" dirty="0"/>
                        <a:t>Προϊστάμενη Κοινωνικής Πολιτικής κ Αλληλεγγύης (ΚΔΑΠ-ΜΕΑ κ ΚΗΦΗ) του  Δήμου  Νεάπολης</a:t>
                      </a:r>
                      <a:r>
                        <a:rPr lang="en-US" sz="1400" dirty="0"/>
                        <a:t>-</a:t>
                      </a:r>
                      <a:r>
                        <a:rPr lang="el-GR" sz="1400" dirty="0" err="1"/>
                        <a:t>Συκεών</a:t>
                      </a:r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695883"/>
                  </a:ext>
                </a:extLst>
              </a:tr>
            </a:tbl>
          </a:graphicData>
        </a:graphic>
      </p:graphicFrame>
      <p:graphicFrame>
        <p:nvGraphicFramePr>
          <p:cNvPr id="15" name="Θέση περιεχομένου 14">
            <a:extLst>
              <a:ext uri="{FF2B5EF4-FFF2-40B4-BE49-F238E27FC236}">
                <a16:creationId xmlns:a16="http://schemas.microsoft.com/office/drawing/2014/main" id="{12CADCC5-EB29-46A2-8BD9-3B1DB31872D9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97825888"/>
              </p:ext>
            </p:extLst>
          </p:nvPr>
        </p:nvGraphicFramePr>
        <p:xfrm>
          <a:off x="6341808" y="0"/>
          <a:ext cx="4975122" cy="67879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615802">
                  <a:extLst>
                    <a:ext uri="{9D8B030D-6E8A-4147-A177-3AD203B41FA5}">
                      <a16:colId xmlns:a16="http://schemas.microsoft.com/office/drawing/2014/main" val="969015701"/>
                    </a:ext>
                  </a:extLst>
                </a:gridCol>
                <a:gridCol w="4359320">
                  <a:extLst>
                    <a:ext uri="{9D8B030D-6E8A-4147-A177-3AD203B41FA5}">
                      <a16:colId xmlns:a16="http://schemas.microsoft.com/office/drawing/2014/main" val="3272242516"/>
                    </a:ext>
                  </a:extLst>
                </a:gridCol>
              </a:tblGrid>
              <a:tr h="67432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Αθλητισμός </a:t>
                      </a:r>
                    </a:p>
                    <a:p>
                      <a:endParaRPr lang="el-G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7540314"/>
                  </a:ext>
                </a:extLst>
              </a:tr>
              <a:tr h="906873">
                <a:tc>
                  <a:txBody>
                    <a:bodyPr/>
                    <a:lstStyle/>
                    <a:p>
                      <a:r>
                        <a:rPr lang="el-GR" sz="1200" b="1" dirty="0"/>
                        <a:t>11.15-11.30 </a:t>
                      </a:r>
                      <a:r>
                        <a:rPr lang="el-GR" sz="1200" b="1" dirty="0" err="1"/>
                        <a:t>πμ</a:t>
                      </a:r>
                      <a:endParaRPr lang="el-GR" sz="1200" b="1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Μία μπάλα για όλους</a:t>
                      </a:r>
                      <a:r>
                        <a:rPr lang="el-GR" sz="1400" dirty="0"/>
                        <a:t>, </a:t>
                      </a:r>
                      <a:r>
                        <a:rPr lang="el-GR" sz="1400" i="1" dirty="0"/>
                        <a:t>Ηλίας Μάστορας</a:t>
                      </a:r>
                      <a:r>
                        <a:rPr lang="el-GR" sz="1400" dirty="0"/>
                        <a:t>, Δημιουργός της μπάλας και για τυφλά παιδιά - Υπεύθυνος της παγκόσμιας καμπάνιας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842820"/>
                  </a:ext>
                </a:extLst>
              </a:tr>
              <a:tr h="587811">
                <a:tc>
                  <a:txBody>
                    <a:bodyPr/>
                    <a:lstStyle/>
                    <a:p>
                      <a:r>
                        <a:rPr lang="el-GR" sz="1200" b="1" dirty="0"/>
                        <a:t>11.30-11.50  </a:t>
                      </a:r>
                      <a:r>
                        <a:rPr lang="el-GR" sz="1200" b="1" dirty="0" err="1"/>
                        <a:t>πμ</a:t>
                      </a:r>
                      <a:endParaRPr lang="el-GR" sz="1200" b="1" dirty="0"/>
                    </a:p>
                    <a:p>
                      <a:endParaRPr lang="el-GR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Διάλειμμα</a:t>
                      </a:r>
                    </a:p>
                    <a:p>
                      <a:endParaRPr lang="el-GR" sz="1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8902506"/>
                  </a:ext>
                </a:extLst>
              </a:tr>
              <a:tr h="340312">
                <a:tc>
                  <a:txBody>
                    <a:bodyPr/>
                    <a:lstStyle/>
                    <a:p>
                      <a:endParaRPr lang="el-GR" sz="1200" b="1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Αυτόνομη διαβίωση,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542441"/>
                  </a:ext>
                </a:extLst>
              </a:tr>
              <a:tr h="835311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/>
                        <a:t>11.50-12.10 </a:t>
                      </a:r>
                      <a:r>
                        <a:rPr lang="el-GR" sz="1200" b="1" dirty="0" err="1"/>
                        <a:t>μμ</a:t>
                      </a:r>
                      <a:endParaRPr lang="el-GR" sz="1200" b="1" dirty="0"/>
                    </a:p>
                    <a:p>
                      <a:endParaRPr lang="el-GR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Υποστήριξη της αυτόνομης διαβίωσης, </a:t>
                      </a:r>
                      <a:r>
                        <a:rPr lang="el-GR" sz="1400" b="0" i="1" dirty="0">
                          <a:effectLst/>
                        </a:rPr>
                        <a:t>Μαρία </a:t>
                      </a:r>
                      <a:r>
                        <a:rPr lang="el-GR" sz="1400" b="0" i="1" dirty="0" err="1">
                          <a:effectLst/>
                        </a:rPr>
                        <a:t>Πία</a:t>
                      </a:r>
                      <a:r>
                        <a:rPr lang="el-GR" sz="1400" b="0" i="1" dirty="0">
                          <a:effectLst/>
                        </a:rPr>
                        <a:t>-Πολίτη</a:t>
                      </a:r>
                      <a:r>
                        <a:rPr lang="el-GR" sz="1400" b="0" dirty="0">
                          <a:effectLst/>
                        </a:rPr>
                        <a:t>, Ψυχολόγος -Υπεύθυνη του ΚΔΑΠ-ΜΕΑ </a:t>
                      </a:r>
                      <a:r>
                        <a:rPr lang="el-GR" sz="1400" b="0" dirty="0" err="1">
                          <a:effectLst/>
                        </a:rPr>
                        <a:t>Συκεών</a:t>
                      </a:r>
                      <a:endParaRPr lang="el-GR" sz="1400" b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5210973"/>
                  </a:ext>
                </a:extLst>
              </a:tr>
              <a:tr h="535841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Μοιραζόμαστε εμπειρίες και συναισθήματα: Συζήτηση με τους </a:t>
                      </a:r>
                      <a:r>
                        <a:rPr lang="el-GR" sz="1400" b="1" dirty="0" err="1"/>
                        <a:t>Παραολυμπιονίκες</a:t>
                      </a:r>
                      <a:r>
                        <a:rPr lang="el-GR" sz="1400" b="1" dirty="0"/>
                        <a:t> μας,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8324310"/>
                  </a:ext>
                </a:extLst>
              </a:tr>
              <a:tr h="1171478">
                <a:tc>
                  <a:txBody>
                    <a:bodyPr/>
                    <a:lstStyle/>
                    <a:p>
                      <a:r>
                        <a:rPr lang="el-GR" sz="1400" b="1" dirty="0"/>
                        <a:t>12.15-12.45 </a:t>
                      </a:r>
                      <a:r>
                        <a:rPr lang="el-GR" sz="1400" b="1" dirty="0" err="1"/>
                        <a:t>μμ</a:t>
                      </a:r>
                      <a:endParaRPr lang="el-GR" sz="1400" b="1" dirty="0"/>
                    </a:p>
                    <a:p>
                      <a:endParaRPr lang="el-GR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i="1" dirty="0"/>
                        <a:t>Ηλίας Ναλμπάντης</a:t>
                      </a:r>
                      <a:r>
                        <a:rPr lang="el-GR" sz="1400" dirty="0"/>
                        <a:t>, Δημόσιος Υπάλληλος </a:t>
                      </a:r>
                      <a:r>
                        <a:rPr lang="el-GR" sz="1400" dirty="0" err="1"/>
                        <a:t>Παραολυμπιονίκης</a:t>
                      </a:r>
                      <a:r>
                        <a:rPr lang="el-GR" sz="1400" dirty="0"/>
                        <a:t> σφαιροβολίας, </a:t>
                      </a:r>
                    </a:p>
                    <a:p>
                      <a:r>
                        <a:rPr lang="el-GR" sz="1400" i="1" dirty="0"/>
                        <a:t>Ανδρέας Κατσαρός</a:t>
                      </a:r>
                      <a:r>
                        <a:rPr lang="el-GR" sz="1400" dirty="0"/>
                        <a:t>, Νομικός, </a:t>
                      </a:r>
                      <a:r>
                        <a:rPr lang="el-GR" sz="1400" dirty="0" err="1"/>
                        <a:t>Παραολυμπιονίκης</a:t>
                      </a:r>
                      <a:r>
                        <a:rPr lang="el-GR" sz="1400" dirty="0"/>
                        <a:t> κολύμβησης</a:t>
                      </a:r>
                    </a:p>
                    <a:p>
                      <a:endParaRPr lang="el-GR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9064390"/>
                  </a:ext>
                </a:extLst>
              </a:tr>
              <a:tr h="739880">
                <a:tc>
                  <a:txBody>
                    <a:bodyPr/>
                    <a:lstStyle/>
                    <a:p>
                      <a:r>
                        <a:rPr lang="el-GR" sz="1400" b="1" dirty="0"/>
                        <a:t>12.45-13</a:t>
                      </a:r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/>
                        <a:t>Αναδοχή Νέων Με Αναπηρίες</a:t>
                      </a:r>
                      <a:r>
                        <a:rPr lang="el-GR" sz="1400" dirty="0"/>
                        <a:t>, κ. </a:t>
                      </a:r>
                      <a:r>
                        <a:rPr lang="el-GR" sz="1400" i="1" dirty="0"/>
                        <a:t>Ολυμπία Κορδά</a:t>
                      </a:r>
                      <a:r>
                        <a:rPr lang="el-GR" sz="1400" dirty="0"/>
                        <a:t>, μέλος του Γενικού Συμβουλίου ΠΟΣΓΑΜΕΑ &amp; Δημοτική Σύμβουλος του Δήμου Νεάπολης </a:t>
                      </a:r>
                      <a:r>
                        <a:rPr lang="el-GR" sz="1400" dirty="0" err="1"/>
                        <a:t>Συκεών</a:t>
                      </a:r>
                      <a:endParaRPr lang="el-GR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7702509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el-GR" sz="1200" b="1" dirty="0"/>
                        <a:t>13-13.30</a:t>
                      </a:r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Συζήτηση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6334021"/>
                  </a:ext>
                </a:extLst>
              </a:tr>
              <a:tr h="54598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/>
                        <a:t>Λήξη των εργασιών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1586993"/>
                  </a:ext>
                </a:extLst>
              </a:tr>
            </a:tbl>
          </a:graphicData>
        </a:graphic>
      </p:graphicFrame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F0B269EE-F35A-4B19-B209-9CACB1E6D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4" y="14744"/>
            <a:ext cx="1538750" cy="153875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B0D8485-40C7-43D6-BDEC-1C5975F05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2102" y="49166"/>
            <a:ext cx="859898" cy="1794145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C269A255-1476-4174-B7BA-9B12A0D84D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434" y="1825163"/>
            <a:ext cx="755970" cy="759018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73B5CCEB-386F-4763-B5CD-5BD759AD73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8434" y="2800495"/>
            <a:ext cx="762065" cy="502963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C730F635-F6D8-4C73-AF46-BD23A5B85A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08433" y="4360177"/>
            <a:ext cx="795231" cy="2483075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41EDFC5D-3F96-4CDD-9878-FCA07464AA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77420" y="3362456"/>
            <a:ext cx="792548" cy="759018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BAE761AA-AE4B-4EA3-9F15-E70142C944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1390762" y="4381604"/>
            <a:ext cx="3818889" cy="9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456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Κίτρινο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Ευρεία οθόνη</PresentationFormat>
  <Paragraphs>46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Society Progress</dc:creator>
  <cp:lastModifiedBy>Society Progress</cp:lastModifiedBy>
  <cp:revision>40</cp:revision>
  <dcterms:created xsi:type="dcterms:W3CDTF">2018-11-29T09:54:57Z</dcterms:created>
  <dcterms:modified xsi:type="dcterms:W3CDTF">2018-12-02T16:06:51Z</dcterms:modified>
</cp:coreProperties>
</file>